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85" r:id="rId2"/>
    <p:sldId id="288" r:id="rId3"/>
    <p:sldId id="292" r:id="rId4"/>
    <p:sldId id="289" r:id="rId5"/>
    <p:sldId id="299" r:id="rId6"/>
    <p:sldId id="296" r:id="rId7"/>
    <p:sldId id="297" r:id="rId8"/>
    <p:sldId id="295" r:id="rId9"/>
    <p:sldId id="298" r:id="rId10"/>
    <p:sldId id="306" r:id="rId11"/>
    <p:sldId id="300" r:id="rId12"/>
    <p:sldId id="287" r:id="rId13"/>
    <p:sldId id="294" r:id="rId14"/>
    <p:sldId id="303" r:id="rId15"/>
    <p:sldId id="314" r:id="rId16"/>
    <p:sldId id="301" r:id="rId17"/>
    <p:sldId id="310" r:id="rId18"/>
    <p:sldId id="311" r:id="rId19"/>
    <p:sldId id="312" r:id="rId20"/>
    <p:sldId id="313" r:id="rId21"/>
    <p:sldId id="290" r:id="rId22"/>
    <p:sldId id="256" r:id="rId23"/>
    <p:sldId id="304" r:id="rId24"/>
    <p:sldId id="315" r:id="rId25"/>
    <p:sldId id="302" r:id="rId26"/>
    <p:sldId id="308" r:id="rId27"/>
    <p:sldId id="309" r:id="rId28"/>
    <p:sldId id="305" r:id="rId29"/>
    <p:sldId id="286" r:id="rId30"/>
    <p:sldId id="30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eber\Documents\Phil\LabRat\Episodes\Episode%2043%20-%20Phase%20Changes\Boiling%20Water.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Cooling</a:t>
            </a:r>
            <a:r>
              <a:rPr lang="en-US" sz="2000" b="1" baseline="0"/>
              <a:t> Curve for Water</a:t>
            </a:r>
            <a:endParaRPr lang="en-US" sz="2000" b="1"/>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50800" cap="rnd">
              <a:solidFill>
                <a:schemeClr val="accent1"/>
              </a:solidFill>
              <a:round/>
            </a:ln>
            <a:effectLst/>
          </c:spPr>
          <c:marker>
            <c:symbol val="none"/>
          </c:marker>
          <c:xVal>
            <c:numRef>
              <c:f>Sheet1!$A$3:$A$8</c:f>
              <c:numCache>
                <c:formatCode>General</c:formatCode>
                <c:ptCount val="6"/>
                <c:pt idx="0">
                  <c:v>0</c:v>
                </c:pt>
                <c:pt idx="1">
                  <c:v>10</c:v>
                </c:pt>
                <c:pt idx="2">
                  <c:v>30</c:v>
                </c:pt>
                <c:pt idx="3">
                  <c:v>80</c:v>
                </c:pt>
                <c:pt idx="4">
                  <c:v>100</c:v>
                </c:pt>
                <c:pt idx="5">
                  <c:v>120</c:v>
                </c:pt>
              </c:numCache>
            </c:numRef>
          </c:xVal>
          <c:yVal>
            <c:numRef>
              <c:f>Sheet1!$B$3:$B$8</c:f>
              <c:numCache>
                <c:formatCode>General</c:formatCode>
                <c:ptCount val="6"/>
                <c:pt idx="0">
                  <c:v>130</c:v>
                </c:pt>
                <c:pt idx="1">
                  <c:v>100</c:v>
                </c:pt>
                <c:pt idx="2">
                  <c:v>100</c:v>
                </c:pt>
                <c:pt idx="3">
                  <c:v>0</c:v>
                </c:pt>
                <c:pt idx="4">
                  <c:v>0</c:v>
                </c:pt>
                <c:pt idx="5">
                  <c:v>-40</c:v>
                </c:pt>
              </c:numCache>
            </c:numRef>
          </c:yVal>
          <c:smooth val="0"/>
          <c:extLst>
            <c:ext xmlns:c16="http://schemas.microsoft.com/office/drawing/2014/chart" uri="{C3380CC4-5D6E-409C-BE32-E72D297353CC}">
              <c16:uniqueId val="{00000000-01B1-4A42-AB22-33423788EED5}"/>
            </c:ext>
          </c:extLst>
        </c:ser>
        <c:dLbls>
          <c:showLegendKey val="0"/>
          <c:showVal val="0"/>
          <c:showCatName val="0"/>
          <c:showSerName val="0"/>
          <c:showPercent val="0"/>
          <c:showBubbleSize val="0"/>
        </c:dLbls>
        <c:axId val="321946480"/>
        <c:axId val="321938936"/>
      </c:scatterChart>
      <c:valAx>
        <c:axId val="321946480"/>
        <c:scaling>
          <c:orientation val="minMax"/>
        </c:scaling>
        <c:delete val="1"/>
        <c:axPos val="b"/>
        <c:majorGridlines>
          <c:spPr>
            <a:ln w="9525" cap="flat" cmpd="sng" algn="ctr">
              <a:solidFill>
                <a:schemeClr val="tx1"/>
              </a:solidFill>
              <a:round/>
            </a:ln>
            <a:effectLst/>
          </c:spPr>
        </c:majorGridlines>
        <c:title>
          <c:tx>
            <c:rich>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r>
                  <a:rPr lang="en-US" sz="2000" b="1"/>
                  <a:t>Heat Released</a:t>
                </a:r>
              </a:p>
            </c:rich>
          </c:tx>
          <c:layout>
            <c:manualLayout>
              <c:xMode val="edge"/>
              <c:yMode val="edge"/>
              <c:x val="0.40961151286163078"/>
              <c:y val="0.91027260638297869"/>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crossAx val="321938936"/>
        <c:crosses val="autoZero"/>
        <c:crossBetween val="midCat"/>
      </c:valAx>
      <c:valAx>
        <c:axId val="321938936"/>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r>
                  <a:rPr lang="en-US" sz="2000" b="1"/>
                  <a:t>Temperpature ( Deg C)</a:t>
                </a:r>
              </a:p>
            </c:rich>
          </c:tx>
          <c:layout>
            <c:manualLayout>
              <c:xMode val="edge"/>
              <c:yMode val="edge"/>
              <c:x val="4.0190288886952632E-3"/>
              <c:y val="0.19614954436747484"/>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2194648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dirty="0"/>
              <a:t>Water Phase Change - Liquid to Solid</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50800" cap="rnd">
              <a:solidFill>
                <a:schemeClr val="accent1"/>
              </a:solidFill>
              <a:round/>
            </a:ln>
            <a:effectLst/>
          </c:spPr>
          <c:marker>
            <c:symbol val="circle"/>
            <c:size val="5"/>
            <c:spPr>
              <a:solidFill>
                <a:schemeClr val="accent1"/>
              </a:solidFill>
              <a:ln w="50800">
                <a:solidFill>
                  <a:schemeClr val="accent1"/>
                </a:solidFill>
              </a:ln>
              <a:effectLst/>
            </c:spPr>
          </c:marker>
          <c:xVal>
            <c:numRef>
              <c:f>Sheet1!$B$9:$B$53</c:f>
              <c:numCache>
                <c:formatCode>General</c:formatCode>
                <c:ptCount val="45"/>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pt idx="21">
                  <c:v>105</c:v>
                </c:pt>
                <c:pt idx="22">
                  <c:v>110</c:v>
                </c:pt>
                <c:pt idx="23">
                  <c:v>115</c:v>
                </c:pt>
                <c:pt idx="24">
                  <c:v>120</c:v>
                </c:pt>
                <c:pt idx="25">
                  <c:v>125</c:v>
                </c:pt>
                <c:pt idx="26">
                  <c:v>130</c:v>
                </c:pt>
                <c:pt idx="27">
                  <c:v>135</c:v>
                </c:pt>
                <c:pt idx="28">
                  <c:v>140</c:v>
                </c:pt>
                <c:pt idx="29">
                  <c:v>145</c:v>
                </c:pt>
                <c:pt idx="30">
                  <c:v>150</c:v>
                </c:pt>
                <c:pt idx="31">
                  <c:v>155</c:v>
                </c:pt>
                <c:pt idx="32">
                  <c:v>160</c:v>
                </c:pt>
                <c:pt idx="33">
                  <c:v>165</c:v>
                </c:pt>
                <c:pt idx="34">
                  <c:v>170</c:v>
                </c:pt>
                <c:pt idx="35">
                  <c:v>175</c:v>
                </c:pt>
                <c:pt idx="36">
                  <c:v>180</c:v>
                </c:pt>
                <c:pt idx="37">
                  <c:v>185</c:v>
                </c:pt>
                <c:pt idx="38">
                  <c:v>190</c:v>
                </c:pt>
                <c:pt idx="39">
                  <c:v>195</c:v>
                </c:pt>
                <c:pt idx="40">
                  <c:v>200</c:v>
                </c:pt>
                <c:pt idx="41">
                  <c:v>205</c:v>
                </c:pt>
                <c:pt idx="42">
                  <c:v>210</c:v>
                </c:pt>
                <c:pt idx="43">
                  <c:v>215</c:v>
                </c:pt>
                <c:pt idx="44">
                  <c:v>220</c:v>
                </c:pt>
              </c:numCache>
            </c:numRef>
          </c:xVal>
          <c:yVal>
            <c:numRef>
              <c:f>Sheet1!$D$9:$D$53</c:f>
              <c:numCache>
                <c:formatCode>General</c:formatCode>
                <c:ptCount val="45"/>
                <c:pt idx="0">
                  <c:v>62</c:v>
                </c:pt>
                <c:pt idx="1">
                  <c:v>57</c:v>
                </c:pt>
                <c:pt idx="2">
                  <c:v>47</c:v>
                </c:pt>
                <c:pt idx="3">
                  <c:v>36</c:v>
                </c:pt>
                <c:pt idx="4">
                  <c:v>33</c:v>
                </c:pt>
                <c:pt idx="5">
                  <c:v>31</c:v>
                </c:pt>
                <c:pt idx="6">
                  <c:v>31</c:v>
                </c:pt>
                <c:pt idx="7">
                  <c:v>30</c:v>
                </c:pt>
                <c:pt idx="8">
                  <c:v>31</c:v>
                </c:pt>
                <c:pt idx="9">
                  <c:v>31</c:v>
                </c:pt>
                <c:pt idx="10">
                  <c:v>32</c:v>
                </c:pt>
                <c:pt idx="11">
                  <c:v>31</c:v>
                </c:pt>
                <c:pt idx="12">
                  <c:v>31</c:v>
                </c:pt>
                <c:pt idx="13">
                  <c:v>31</c:v>
                </c:pt>
                <c:pt idx="14">
                  <c:v>32</c:v>
                </c:pt>
                <c:pt idx="15">
                  <c:v>31</c:v>
                </c:pt>
                <c:pt idx="16">
                  <c:v>30</c:v>
                </c:pt>
                <c:pt idx="17">
                  <c:v>31</c:v>
                </c:pt>
                <c:pt idx="18">
                  <c:v>31</c:v>
                </c:pt>
                <c:pt idx="19">
                  <c:v>31</c:v>
                </c:pt>
                <c:pt idx="20">
                  <c:v>29</c:v>
                </c:pt>
                <c:pt idx="21">
                  <c:v>25</c:v>
                </c:pt>
                <c:pt idx="22">
                  <c:v>21</c:v>
                </c:pt>
                <c:pt idx="23">
                  <c:v>17</c:v>
                </c:pt>
                <c:pt idx="24">
                  <c:v>15</c:v>
                </c:pt>
                <c:pt idx="25">
                  <c:v>12</c:v>
                </c:pt>
                <c:pt idx="26">
                  <c:v>30</c:v>
                </c:pt>
                <c:pt idx="27">
                  <c:v>31</c:v>
                </c:pt>
                <c:pt idx="28">
                  <c:v>31</c:v>
                </c:pt>
                <c:pt idx="29">
                  <c:v>30</c:v>
                </c:pt>
                <c:pt idx="30">
                  <c:v>31</c:v>
                </c:pt>
                <c:pt idx="31">
                  <c:v>31</c:v>
                </c:pt>
                <c:pt idx="32">
                  <c:v>31</c:v>
                </c:pt>
                <c:pt idx="33">
                  <c:v>32</c:v>
                </c:pt>
                <c:pt idx="34">
                  <c:v>32</c:v>
                </c:pt>
                <c:pt idx="35">
                  <c:v>31</c:v>
                </c:pt>
                <c:pt idx="36">
                  <c:v>33</c:v>
                </c:pt>
                <c:pt idx="37">
                  <c:v>33</c:v>
                </c:pt>
                <c:pt idx="38">
                  <c:v>34</c:v>
                </c:pt>
                <c:pt idx="39">
                  <c:v>36</c:v>
                </c:pt>
                <c:pt idx="40">
                  <c:v>37</c:v>
                </c:pt>
                <c:pt idx="41">
                  <c:v>41</c:v>
                </c:pt>
                <c:pt idx="42">
                  <c:v>48</c:v>
                </c:pt>
                <c:pt idx="43">
                  <c:v>52</c:v>
                </c:pt>
                <c:pt idx="44">
                  <c:v>56</c:v>
                </c:pt>
              </c:numCache>
            </c:numRef>
          </c:yVal>
          <c:smooth val="0"/>
          <c:extLst>
            <c:ext xmlns:c16="http://schemas.microsoft.com/office/drawing/2014/chart" uri="{C3380CC4-5D6E-409C-BE32-E72D297353CC}">
              <c16:uniqueId val="{00000000-8AAD-44C5-A825-18676C6443D6}"/>
            </c:ext>
          </c:extLst>
        </c:ser>
        <c:dLbls>
          <c:showLegendKey val="0"/>
          <c:showVal val="0"/>
          <c:showCatName val="0"/>
          <c:showSerName val="0"/>
          <c:showPercent val="0"/>
          <c:showBubbleSize val="0"/>
        </c:dLbls>
        <c:axId val="458478160"/>
        <c:axId val="458478488"/>
      </c:scatterChart>
      <c:valAx>
        <c:axId val="458478160"/>
        <c:scaling>
          <c:orientation val="minMax"/>
        </c:scaling>
        <c:delete val="0"/>
        <c:axPos val="b"/>
        <c:majorGridlines>
          <c:spPr>
            <a:ln w="9525" cap="flat" cmpd="sng" algn="ctr">
              <a:solidFill>
                <a:schemeClr val="tx1"/>
              </a:solidFill>
              <a:round/>
            </a:ln>
            <a:effectLst/>
          </c:spPr>
        </c:majorGridlines>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b="1"/>
                  <a:t>Time</a:t>
                </a:r>
                <a:r>
                  <a:rPr lang="en-US" sz="2000" b="1" baseline="0"/>
                  <a:t> (min)</a:t>
                </a:r>
                <a:endParaRPr lang="en-US" sz="2000" b="1"/>
              </a:p>
            </c:rich>
          </c:tx>
          <c:layout>
            <c:manualLayout>
              <c:xMode val="edge"/>
              <c:yMode val="edge"/>
              <c:x val="0.46484804383426426"/>
              <c:y val="0.9464873211186222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458478488"/>
        <c:crosses val="autoZero"/>
        <c:crossBetween val="midCat"/>
        <c:majorUnit val="20"/>
      </c:valAx>
      <c:valAx>
        <c:axId val="458478488"/>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b="1"/>
                  <a:t>Temperature</a:t>
                </a:r>
                <a:r>
                  <a:rPr lang="en-US" sz="2000" b="1" baseline="0"/>
                  <a:t> (Deg F)</a:t>
                </a:r>
                <a:endParaRPr lang="en-US" sz="2000" b="1"/>
              </a:p>
            </c:rich>
          </c:tx>
          <c:layout>
            <c:manualLayout>
              <c:xMode val="edge"/>
              <c:yMode val="edge"/>
              <c:x val="1.0731197328966357E-2"/>
              <c:y val="0.26941532830904175"/>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458478160"/>
        <c:crosses val="autoZero"/>
        <c:crossBetween val="midCat"/>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2800" b="1" dirty="0"/>
              <a:t>Water Phase Change</a:t>
            </a:r>
            <a:r>
              <a:rPr lang="en-US" sz="2800" b="1" baseline="0" dirty="0"/>
              <a:t> - Liquid to Gas</a:t>
            </a:r>
            <a:endParaRPr lang="en-US" sz="2800" b="1" dirty="0"/>
          </a:p>
        </c:rich>
      </c:tx>
      <c:layout>
        <c:manualLayout>
          <c:xMode val="edge"/>
          <c:yMode val="edge"/>
          <c:x val="0.24863216512823733"/>
          <c:y val="0"/>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150334193429896"/>
          <c:y val="0.15988314242235296"/>
          <c:w val="0.85701438679658826"/>
          <c:h val="0.6996746301326856"/>
        </c:manualLayout>
      </c:layout>
      <c:scatterChart>
        <c:scatterStyle val="lineMarker"/>
        <c:varyColors val="0"/>
        <c:ser>
          <c:idx val="0"/>
          <c:order val="0"/>
          <c:spPr>
            <a:ln w="50800" cap="rnd">
              <a:solidFill>
                <a:schemeClr val="accent1"/>
              </a:solidFill>
              <a:round/>
            </a:ln>
            <a:effectLst/>
          </c:spPr>
          <c:marker>
            <c:symbol val="circle"/>
            <c:size val="5"/>
            <c:spPr>
              <a:solidFill>
                <a:schemeClr val="accent1"/>
              </a:solidFill>
              <a:ln w="76200">
                <a:solidFill>
                  <a:schemeClr val="accent1"/>
                </a:solidFill>
              </a:ln>
              <a:effectLst/>
            </c:spPr>
          </c:marker>
          <c:xVal>
            <c:numRef>
              <c:f>Sheet1!$B$4:$B$13</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Sheet1!$C$4:$C$13</c:f>
              <c:numCache>
                <c:formatCode>General</c:formatCode>
                <c:ptCount val="10"/>
                <c:pt idx="0">
                  <c:v>96</c:v>
                </c:pt>
                <c:pt idx="1">
                  <c:v>128</c:v>
                </c:pt>
                <c:pt idx="2">
                  <c:v>149</c:v>
                </c:pt>
                <c:pt idx="3">
                  <c:v>167</c:v>
                </c:pt>
                <c:pt idx="4">
                  <c:v>188</c:v>
                </c:pt>
                <c:pt idx="5">
                  <c:v>212</c:v>
                </c:pt>
                <c:pt idx="6">
                  <c:v>212</c:v>
                </c:pt>
                <c:pt idx="7">
                  <c:v>212</c:v>
                </c:pt>
                <c:pt idx="8">
                  <c:v>209</c:v>
                </c:pt>
                <c:pt idx="9">
                  <c:v>204</c:v>
                </c:pt>
              </c:numCache>
            </c:numRef>
          </c:yVal>
          <c:smooth val="0"/>
          <c:extLst>
            <c:ext xmlns:c16="http://schemas.microsoft.com/office/drawing/2014/chart" uri="{C3380CC4-5D6E-409C-BE32-E72D297353CC}">
              <c16:uniqueId val="{00000000-1FBC-47EB-A8EE-DBA9F51045B7}"/>
            </c:ext>
          </c:extLst>
        </c:ser>
        <c:dLbls>
          <c:showLegendKey val="0"/>
          <c:showVal val="0"/>
          <c:showCatName val="0"/>
          <c:showSerName val="0"/>
          <c:showPercent val="0"/>
          <c:showBubbleSize val="0"/>
        </c:dLbls>
        <c:axId val="461467384"/>
        <c:axId val="461470664"/>
      </c:scatterChart>
      <c:valAx>
        <c:axId val="461467384"/>
        <c:scaling>
          <c:orientation val="minMax"/>
        </c:scaling>
        <c:delete val="0"/>
        <c:axPos val="b"/>
        <c:majorGridlines>
          <c:spPr>
            <a:ln w="9525" cap="flat" cmpd="sng" algn="ctr">
              <a:solidFill>
                <a:schemeClr val="tx1"/>
              </a:solidFill>
              <a:round/>
            </a:ln>
            <a:effectLst/>
          </c:spPr>
        </c:majorGridlines>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b="1" dirty="0"/>
                  <a:t>Time</a:t>
                </a:r>
                <a:r>
                  <a:rPr lang="en-US" sz="2000" b="1" baseline="0" dirty="0"/>
                  <a:t> (min)</a:t>
                </a:r>
                <a:endParaRPr lang="en-US" sz="2000" b="1" dirty="0"/>
              </a:p>
            </c:rich>
          </c:tx>
          <c:layout>
            <c:manualLayout>
              <c:xMode val="edge"/>
              <c:yMode val="edge"/>
              <c:x val="0.51250346348439857"/>
              <c:y val="0.93087891723605687"/>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461470664"/>
        <c:crosses val="autoZero"/>
        <c:crossBetween val="midCat"/>
        <c:minorUnit val="1"/>
      </c:valAx>
      <c:valAx>
        <c:axId val="461470664"/>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b="1"/>
                  <a:t>Temperature</a:t>
                </a:r>
                <a:r>
                  <a:rPr lang="en-US" sz="2000" b="1" baseline="0"/>
                  <a:t> (Deg F)</a:t>
                </a:r>
                <a:endParaRPr lang="en-US" sz="2000" b="1"/>
              </a:p>
            </c:rich>
          </c:tx>
          <c:layout>
            <c:manualLayout>
              <c:xMode val="edge"/>
              <c:yMode val="edge"/>
              <c:x val="1.4576402856060808E-2"/>
              <c:y val="0.32794683852288531"/>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461467384"/>
        <c:crosses val="autoZero"/>
        <c:crossBetween val="midCat"/>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0.2904</cdr:x>
      <cdr:y>0.11911</cdr:y>
    </cdr:from>
    <cdr:to>
      <cdr:x>0.2904</cdr:x>
      <cdr:y>0.95591</cdr:y>
    </cdr:to>
    <cdr:cxnSp macro="">
      <cdr:nvCxnSpPr>
        <cdr:cNvPr id="2" name="Straight Connector 1">
          <a:extLst xmlns:a="http://schemas.openxmlformats.org/drawingml/2006/main">
            <a:ext uri="{FF2B5EF4-FFF2-40B4-BE49-F238E27FC236}">
              <a16:creationId xmlns:a16="http://schemas.microsoft.com/office/drawing/2014/main" id="{60E52BB4-4737-4227-ABDF-A91AC0611ECA}"/>
            </a:ext>
          </a:extLst>
        </cdr:cNvPr>
        <cdr:cNvCxnSpPr/>
      </cdr:nvCxnSpPr>
      <cdr:spPr>
        <a:xfrm xmlns:a="http://schemas.openxmlformats.org/drawingml/2006/main">
          <a:off x="2752944" y="503448"/>
          <a:ext cx="0" cy="3537013"/>
        </a:xfrm>
        <a:prstGeom xmlns:a="http://schemas.openxmlformats.org/drawingml/2006/main" prst="line">
          <a:avLst/>
        </a:prstGeom>
        <a:ln xmlns:a="http://schemas.openxmlformats.org/drawingml/2006/main" w="38100">
          <a:solidFill>
            <a:srgbClr val="FF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0.1582</cdr:x>
      <cdr:y>0.11056</cdr:y>
    </cdr:from>
    <cdr:to>
      <cdr:x>0.1582</cdr:x>
      <cdr:y>0.94736</cdr:y>
    </cdr:to>
    <cdr:cxnSp macro="">
      <cdr:nvCxnSpPr>
        <cdr:cNvPr id="4" name="Straight Connector 3">
          <a:extLst xmlns:a="http://schemas.openxmlformats.org/drawingml/2006/main">
            <a:ext uri="{FF2B5EF4-FFF2-40B4-BE49-F238E27FC236}">
              <a16:creationId xmlns:a16="http://schemas.microsoft.com/office/drawing/2014/main" id="{18ED3AA1-8814-4A6F-B6AB-B12A2B879F73}"/>
            </a:ext>
          </a:extLst>
        </cdr:cNvPr>
        <cdr:cNvCxnSpPr/>
      </cdr:nvCxnSpPr>
      <cdr:spPr>
        <a:xfrm xmlns:a="http://schemas.openxmlformats.org/drawingml/2006/main">
          <a:off x="1499697" y="467327"/>
          <a:ext cx="0" cy="3537013"/>
        </a:xfrm>
        <a:prstGeom xmlns:a="http://schemas.openxmlformats.org/drawingml/2006/main" prst="line">
          <a:avLst/>
        </a:prstGeom>
        <a:ln xmlns:a="http://schemas.openxmlformats.org/drawingml/2006/main" w="38100">
          <a:solidFill>
            <a:srgbClr val="FF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0.72922</cdr:x>
      <cdr:y>0.11874</cdr:y>
    </cdr:from>
    <cdr:to>
      <cdr:x>0.72922</cdr:x>
      <cdr:y>0.95554</cdr:y>
    </cdr:to>
    <cdr:cxnSp macro="">
      <cdr:nvCxnSpPr>
        <cdr:cNvPr id="6" name="Straight Connector 5">
          <a:extLst xmlns:a="http://schemas.openxmlformats.org/drawingml/2006/main">
            <a:ext uri="{FF2B5EF4-FFF2-40B4-BE49-F238E27FC236}">
              <a16:creationId xmlns:a16="http://schemas.microsoft.com/office/drawing/2014/main" id="{18ED3AA1-8814-4A6F-B6AB-B12A2B879F73}"/>
            </a:ext>
          </a:extLst>
        </cdr:cNvPr>
        <cdr:cNvCxnSpPr/>
      </cdr:nvCxnSpPr>
      <cdr:spPr>
        <a:xfrm xmlns:a="http://schemas.openxmlformats.org/drawingml/2006/main">
          <a:off x="6912946" y="460738"/>
          <a:ext cx="0" cy="3247055"/>
        </a:xfrm>
        <a:prstGeom xmlns:a="http://schemas.openxmlformats.org/drawingml/2006/main" prst="line">
          <a:avLst/>
        </a:prstGeom>
        <a:ln xmlns:a="http://schemas.openxmlformats.org/drawingml/2006/main" w="38100">
          <a:solidFill>
            <a:srgbClr val="FF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0.09223</cdr:x>
      <cdr:y>0.10319</cdr:y>
    </cdr:from>
    <cdr:to>
      <cdr:x>0.1916</cdr:x>
      <cdr:y>0.1966</cdr:y>
    </cdr:to>
    <cdr:sp macro="" textlink="">
      <cdr:nvSpPr>
        <cdr:cNvPr id="7" name="TextBox 6">
          <a:extLst xmlns:a="http://schemas.openxmlformats.org/drawingml/2006/main">
            <a:ext uri="{FF2B5EF4-FFF2-40B4-BE49-F238E27FC236}">
              <a16:creationId xmlns:a16="http://schemas.microsoft.com/office/drawing/2014/main" id="{37A9ABFC-0C29-4E6F-B655-4D241AFDFE9F}"/>
            </a:ext>
          </a:extLst>
        </cdr:cNvPr>
        <cdr:cNvSpPr txBox="1"/>
      </cdr:nvSpPr>
      <cdr:spPr>
        <a:xfrm xmlns:a="http://schemas.openxmlformats.org/drawingml/2006/main">
          <a:off x="874340" y="436180"/>
          <a:ext cx="942022" cy="3948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t>Gas</a:t>
          </a:r>
        </a:p>
      </cdr:txBody>
    </cdr:sp>
  </cdr:relSizeAnchor>
  <cdr:relSizeAnchor xmlns:cdr="http://schemas.openxmlformats.org/drawingml/2006/chartDrawing">
    <cdr:from>
      <cdr:x>0.16579</cdr:x>
      <cdr:y>0.30481</cdr:y>
    </cdr:from>
    <cdr:to>
      <cdr:x>0.28685</cdr:x>
      <cdr:y>0.447</cdr:y>
    </cdr:to>
    <cdr:sp macro="" textlink="">
      <cdr:nvSpPr>
        <cdr:cNvPr id="8" name="TextBox 1">
          <a:extLst xmlns:a="http://schemas.openxmlformats.org/drawingml/2006/main">
            <a:ext uri="{FF2B5EF4-FFF2-40B4-BE49-F238E27FC236}">
              <a16:creationId xmlns:a16="http://schemas.microsoft.com/office/drawing/2014/main" id="{3F4CAAE3-AEFD-4933-864E-C5B37D9521FA}"/>
            </a:ext>
          </a:extLst>
        </cdr:cNvPr>
        <cdr:cNvSpPr txBox="1"/>
      </cdr:nvSpPr>
      <cdr:spPr>
        <a:xfrm xmlns:a="http://schemas.openxmlformats.org/drawingml/2006/main">
          <a:off x="1571628" y="1182743"/>
          <a:ext cx="1147685" cy="5517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b="1" dirty="0"/>
            <a:t>Gas-Liquid</a:t>
          </a:r>
        </a:p>
      </cdr:txBody>
    </cdr:sp>
  </cdr:relSizeAnchor>
  <cdr:relSizeAnchor xmlns:cdr="http://schemas.openxmlformats.org/drawingml/2006/chartDrawing">
    <cdr:from>
      <cdr:x>0.4252</cdr:x>
      <cdr:y>0.33308</cdr:y>
    </cdr:from>
    <cdr:to>
      <cdr:x>0.5748</cdr:x>
      <cdr:y>0.43889</cdr:y>
    </cdr:to>
    <cdr:sp macro="" textlink="">
      <cdr:nvSpPr>
        <cdr:cNvPr id="9" name="TextBox 1">
          <a:extLst xmlns:a="http://schemas.openxmlformats.org/drawingml/2006/main">
            <a:ext uri="{FF2B5EF4-FFF2-40B4-BE49-F238E27FC236}">
              <a16:creationId xmlns:a16="http://schemas.microsoft.com/office/drawing/2014/main" id="{3F4CAAE3-AEFD-4933-864E-C5B37D9521FA}"/>
            </a:ext>
          </a:extLst>
        </cdr:cNvPr>
        <cdr:cNvSpPr txBox="1"/>
      </cdr:nvSpPr>
      <cdr:spPr>
        <a:xfrm xmlns:a="http://schemas.openxmlformats.org/drawingml/2006/main">
          <a:off x="4030824" y="1292471"/>
          <a:ext cx="1418253" cy="4105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b="1" dirty="0"/>
            <a:t>Liquid</a:t>
          </a:r>
        </a:p>
      </cdr:txBody>
    </cdr:sp>
  </cdr:relSizeAnchor>
  <cdr:relSizeAnchor xmlns:cdr="http://schemas.openxmlformats.org/drawingml/2006/chartDrawing">
    <cdr:from>
      <cdr:x>0.61735</cdr:x>
      <cdr:y>0.67713</cdr:y>
    </cdr:from>
    <cdr:to>
      <cdr:x>0.72091</cdr:x>
      <cdr:y>0.85123</cdr:y>
    </cdr:to>
    <cdr:sp macro="" textlink="">
      <cdr:nvSpPr>
        <cdr:cNvPr id="10" name="TextBox 1">
          <a:extLst xmlns:a="http://schemas.openxmlformats.org/drawingml/2006/main">
            <a:ext uri="{FF2B5EF4-FFF2-40B4-BE49-F238E27FC236}">
              <a16:creationId xmlns:a16="http://schemas.microsoft.com/office/drawing/2014/main" id="{3F4CAAE3-AEFD-4933-864E-C5B37D9521FA}"/>
            </a:ext>
          </a:extLst>
        </cdr:cNvPr>
        <cdr:cNvSpPr txBox="1"/>
      </cdr:nvSpPr>
      <cdr:spPr>
        <a:xfrm xmlns:a="http://schemas.openxmlformats.org/drawingml/2006/main">
          <a:off x="5852428" y="2627495"/>
          <a:ext cx="981686" cy="6755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b="1" dirty="0"/>
            <a:t>Liquid-Solid</a:t>
          </a:r>
        </a:p>
      </cdr:txBody>
    </cdr:sp>
  </cdr:relSizeAnchor>
  <cdr:relSizeAnchor xmlns:cdr="http://schemas.openxmlformats.org/drawingml/2006/chartDrawing">
    <cdr:from>
      <cdr:x>0.77467</cdr:x>
      <cdr:y>0.59701</cdr:y>
    </cdr:from>
    <cdr:to>
      <cdr:x>0.92428</cdr:x>
      <cdr:y>0.70281</cdr:y>
    </cdr:to>
    <cdr:sp macro="" textlink="">
      <cdr:nvSpPr>
        <cdr:cNvPr id="11" name="TextBox 1">
          <a:extLst xmlns:a="http://schemas.openxmlformats.org/drawingml/2006/main">
            <a:ext uri="{FF2B5EF4-FFF2-40B4-BE49-F238E27FC236}">
              <a16:creationId xmlns:a16="http://schemas.microsoft.com/office/drawing/2014/main" id="{3F4CAAE3-AEFD-4933-864E-C5B37D9521FA}"/>
            </a:ext>
          </a:extLst>
        </cdr:cNvPr>
        <cdr:cNvSpPr txBox="1"/>
      </cdr:nvSpPr>
      <cdr:spPr>
        <a:xfrm xmlns:a="http://schemas.openxmlformats.org/drawingml/2006/main">
          <a:off x="7343832" y="2316599"/>
          <a:ext cx="1418253" cy="4105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b="1" dirty="0"/>
            <a:t>Solid</a:t>
          </a:r>
        </a:p>
      </cdr:txBody>
    </cdr:sp>
  </cdr:relSizeAnchor>
  <cdr:relSizeAnchor xmlns:cdr="http://schemas.openxmlformats.org/drawingml/2006/chartDrawing">
    <cdr:from>
      <cdr:x>0.60146</cdr:x>
      <cdr:y>0.10912</cdr:y>
    </cdr:from>
    <cdr:to>
      <cdr:x>0.60146</cdr:x>
      <cdr:y>0.94592</cdr:y>
    </cdr:to>
    <cdr:cxnSp macro="">
      <cdr:nvCxnSpPr>
        <cdr:cNvPr id="5" name="Straight Connector 4">
          <a:extLst xmlns:a="http://schemas.openxmlformats.org/drawingml/2006/main">
            <a:ext uri="{FF2B5EF4-FFF2-40B4-BE49-F238E27FC236}">
              <a16:creationId xmlns:a16="http://schemas.microsoft.com/office/drawing/2014/main" id="{18ED3AA1-8814-4A6F-B6AB-B12A2B879F73}"/>
            </a:ext>
          </a:extLst>
        </cdr:cNvPr>
        <cdr:cNvCxnSpPr/>
      </cdr:nvCxnSpPr>
      <cdr:spPr>
        <a:xfrm xmlns:a="http://schemas.openxmlformats.org/drawingml/2006/main">
          <a:off x="5701823" y="461218"/>
          <a:ext cx="0" cy="3537009"/>
        </a:xfrm>
        <a:prstGeom xmlns:a="http://schemas.openxmlformats.org/drawingml/2006/main" prst="line">
          <a:avLst/>
        </a:prstGeom>
        <a:ln xmlns:a="http://schemas.openxmlformats.org/drawingml/2006/main" w="38100">
          <a:solidFill>
            <a:srgbClr val="FF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0.58727</cdr:x>
      <cdr:y>0.94702</cdr:y>
    </cdr:from>
    <cdr:to>
      <cdr:x>0.67979</cdr:x>
      <cdr:y>0.94702</cdr:y>
    </cdr:to>
    <cdr:cxnSp macro="">
      <cdr:nvCxnSpPr>
        <cdr:cNvPr id="13" name="Straight Arrow Connector 12">
          <a:extLst xmlns:a="http://schemas.openxmlformats.org/drawingml/2006/main">
            <a:ext uri="{FF2B5EF4-FFF2-40B4-BE49-F238E27FC236}">
              <a16:creationId xmlns:a16="http://schemas.microsoft.com/office/drawing/2014/main" id="{0879E376-0782-4A67-8FFF-A86FFB5341F3}"/>
            </a:ext>
          </a:extLst>
        </cdr:cNvPr>
        <cdr:cNvCxnSpPr/>
      </cdr:nvCxnSpPr>
      <cdr:spPr>
        <a:xfrm xmlns:a="http://schemas.openxmlformats.org/drawingml/2006/main">
          <a:off x="5567267" y="4002892"/>
          <a:ext cx="877078" cy="0"/>
        </a:xfrm>
        <a:prstGeom xmlns:a="http://schemas.openxmlformats.org/drawingml/2006/main" prst="straightConnector1">
          <a:avLst/>
        </a:prstGeom>
        <a:ln xmlns:a="http://schemas.openxmlformats.org/drawingml/2006/main" w="76200">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0.16793</cdr:x>
      <cdr:y>0.36001</cdr:y>
    </cdr:from>
    <cdr:to>
      <cdr:x>0.5</cdr:x>
      <cdr:y>0.49688</cdr:y>
    </cdr:to>
    <cdr:sp macro="" textlink="">
      <cdr:nvSpPr>
        <cdr:cNvPr id="2" name="TextBox 5">
          <a:extLst xmlns:a="http://schemas.openxmlformats.org/drawingml/2006/main">
            <a:ext uri="{FF2B5EF4-FFF2-40B4-BE49-F238E27FC236}">
              <a16:creationId xmlns:a16="http://schemas.microsoft.com/office/drawing/2014/main" id="{99C8EB9D-33F8-4FA2-80D6-A436FC38AC07}"/>
            </a:ext>
          </a:extLst>
        </cdr:cNvPr>
        <cdr:cNvSpPr txBox="1"/>
      </cdr:nvSpPr>
      <cdr:spPr>
        <a:xfrm xmlns:a="http://schemas.openxmlformats.org/drawingml/2006/main">
          <a:off x="1618488" y="2185861"/>
          <a:ext cx="3200400" cy="83099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400" dirty="0"/>
            <a:t>Water is in the process of solidifying (freezing)</a:t>
          </a:r>
        </a:p>
      </cdr:txBody>
    </cdr:sp>
  </cdr:relSizeAnchor>
  <cdr:relSizeAnchor xmlns:cdr="http://schemas.openxmlformats.org/drawingml/2006/chartDrawing">
    <cdr:from>
      <cdr:x>0.3658</cdr:x>
      <cdr:y>0.71017</cdr:y>
    </cdr:from>
    <cdr:to>
      <cdr:x>0.81729</cdr:x>
      <cdr:y>0.84704</cdr:y>
    </cdr:to>
    <cdr:sp macro="" textlink="">
      <cdr:nvSpPr>
        <cdr:cNvPr id="3" name="TextBox 5">
          <a:extLst xmlns:a="http://schemas.openxmlformats.org/drawingml/2006/main">
            <a:ext uri="{FF2B5EF4-FFF2-40B4-BE49-F238E27FC236}">
              <a16:creationId xmlns:a16="http://schemas.microsoft.com/office/drawing/2014/main" id="{99C8EB9D-33F8-4FA2-80D6-A436FC38AC07}"/>
            </a:ext>
          </a:extLst>
        </cdr:cNvPr>
        <cdr:cNvSpPr txBox="1"/>
      </cdr:nvSpPr>
      <cdr:spPr>
        <a:xfrm xmlns:a="http://schemas.openxmlformats.org/drawingml/2006/main">
          <a:off x="3525520" y="4311904"/>
          <a:ext cx="4351383" cy="83099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400" dirty="0"/>
            <a:t>Ice is cooling down to temperature of the freezer</a:t>
          </a:r>
        </a:p>
      </cdr:txBody>
    </cdr:sp>
  </cdr:relSizeAnchor>
  <cdr:relSizeAnchor xmlns:cdr="http://schemas.openxmlformats.org/drawingml/2006/chartDrawing">
    <cdr:from>
      <cdr:x>0.52815</cdr:x>
      <cdr:y>0.67214</cdr:y>
    </cdr:from>
    <cdr:to>
      <cdr:x>0.57369</cdr:x>
      <cdr:y>0.74818</cdr:y>
    </cdr:to>
    <cdr:sp macro="" textlink="">
      <cdr:nvSpPr>
        <cdr:cNvPr id="4" name="Oval 3">
          <a:extLst xmlns:a="http://schemas.openxmlformats.org/drawingml/2006/main">
            <a:ext uri="{FF2B5EF4-FFF2-40B4-BE49-F238E27FC236}">
              <a16:creationId xmlns:a16="http://schemas.microsoft.com/office/drawing/2014/main" id="{4521E885-A8E3-4978-B662-7E8221ACCA1A}"/>
            </a:ext>
          </a:extLst>
        </cdr:cNvPr>
        <cdr:cNvSpPr/>
      </cdr:nvSpPr>
      <cdr:spPr>
        <a:xfrm xmlns:a="http://schemas.openxmlformats.org/drawingml/2006/main">
          <a:off x="5090160" y="4080952"/>
          <a:ext cx="438904" cy="461685"/>
        </a:xfrm>
        <a:prstGeom xmlns:a="http://schemas.openxmlformats.org/drawingml/2006/main" prst="ellipse">
          <a:avLst/>
        </a:prstGeom>
        <a:noFill xmlns:a="http://schemas.openxmlformats.org/drawingml/2006/main"/>
        <a:ln xmlns:a="http://schemas.openxmlformats.org/drawingml/2006/main" w="57150">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0.08729</cdr:x>
      <cdr:y>0.15589</cdr:y>
    </cdr:from>
    <cdr:to>
      <cdr:x>0.13283</cdr:x>
      <cdr:y>0.23193</cdr:y>
    </cdr:to>
    <cdr:sp macro="" textlink="">
      <cdr:nvSpPr>
        <cdr:cNvPr id="5" name="Oval 4">
          <a:extLst xmlns:a="http://schemas.openxmlformats.org/drawingml/2006/main">
            <a:ext uri="{FF2B5EF4-FFF2-40B4-BE49-F238E27FC236}">
              <a16:creationId xmlns:a16="http://schemas.microsoft.com/office/drawing/2014/main" id="{4521E885-A8E3-4978-B662-7E8221ACCA1A}"/>
            </a:ext>
          </a:extLst>
        </cdr:cNvPr>
        <cdr:cNvSpPr/>
      </cdr:nvSpPr>
      <cdr:spPr>
        <a:xfrm xmlns:a="http://schemas.openxmlformats.org/drawingml/2006/main">
          <a:off x="841248" y="946511"/>
          <a:ext cx="438912" cy="461665"/>
        </a:xfrm>
        <a:prstGeom xmlns:a="http://schemas.openxmlformats.org/drawingml/2006/main" prst="ellipse">
          <a:avLst/>
        </a:prstGeom>
        <a:noFill xmlns:a="http://schemas.openxmlformats.org/drawingml/2006/main"/>
        <a:ln xmlns:a="http://schemas.openxmlformats.org/drawingml/2006/main" w="57150">
          <a:solidFill>
            <a:srgbClr val="00B05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0.1537</cdr:x>
      <cdr:y>0.1506</cdr:y>
    </cdr:from>
    <cdr:to>
      <cdr:x>0.54459</cdr:x>
      <cdr:y>0.22664</cdr:y>
    </cdr:to>
    <cdr:sp macro="" textlink="">
      <cdr:nvSpPr>
        <cdr:cNvPr id="6" name="TextBox 5">
          <a:extLst xmlns:a="http://schemas.openxmlformats.org/drawingml/2006/main">
            <a:ext uri="{FF2B5EF4-FFF2-40B4-BE49-F238E27FC236}">
              <a16:creationId xmlns:a16="http://schemas.microsoft.com/office/drawing/2014/main" id="{99C8EB9D-33F8-4FA2-80D6-A436FC38AC07}"/>
            </a:ext>
          </a:extLst>
        </cdr:cNvPr>
        <cdr:cNvSpPr txBox="1"/>
      </cdr:nvSpPr>
      <cdr:spPr>
        <a:xfrm xmlns:a="http://schemas.openxmlformats.org/drawingml/2006/main">
          <a:off x="1481328" y="914400"/>
          <a:ext cx="3767328"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400" dirty="0">
              <a:solidFill>
                <a:srgbClr val="00B050"/>
              </a:solidFill>
            </a:rPr>
            <a:t>Test tubes placed in freezer</a:t>
          </a:r>
        </a:p>
      </cdr:txBody>
    </cdr:sp>
  </cdr:relSizeAnchor>
  <cdr:relSizeAnchor xmlns:cdr="http://schemas.openxmlformats.org/drawingml/2006/chartDrawing">
    <cdr:from>
      <cdr:x>0.57322</cdr:x>
      <cdr:y>0.58187</cdr:y>
    </cdr:from>
    <cdr:to>
      <cdr:x>0.96411</cdr:x>
      <cdr:y>0.71874</cdr:y>
    </cdr:to>
    <cdr:sp macro="" textlink="">
      <cdr:nvSpPr>
        <cdr:cNvPr id="7" name="TextBox 1">
          <a:extLst xmlns:a="http://schemas.openxmlformats.org/drawingml/2006/main">
            <a:ext uri="{FF2B5EF4-FFF2-40B4-BE49-F238E27FC236}">
              <a16:creationId xmlns:a16="http://schemas.microsoft.com/office/drawing/2014/main" id="{7C248B01-2A88-495E-BBDD-167678111B5F}"/>
            </a:ext>
          </a:extLst>
        </cdr:cNvPr>
        <cdr:cNvSpPr txBox="1"/>
      </cdr:nvSpPr>
      <cdr:spPr>
        <a:xfrm xmlns:a="http://schemas.openxmlformats.org/drawingml/2006/main">
          <a:off x="5524599" y="3532898"/>
          <a:ext cx="3767310" cy="83102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solidFill>
                <a:srgbClr val="FF0000"/>
              </a:solidFill>
            </a:rPr>
            <a:t>Test tubes removed from freezer</a:t>
          </a:r>
        </a:p>
      </cdr:txBody>
    </cdr:sp>
  </cdr:relSizeAnchor>
  <cdr:relSizeAnchor xmlns:cdr="http://schemas.openxmlformats.org/drawingml/2006/chartDrawing">
    <cdr:from>
      <cdr:x>0.16793</cdr:x>
      <cdr:y>0.61787</cdr:y>
    </cdr:from>
    <cdr:to>
      <cdr:x>0.5</cdr:x>
      <cdr:y>0.69391</cdr:y>
    </cdr:to>
    <cdr:sp macro="" textlink="">
      <cdr:nvSpPr>
        <cdr:cNvPr id="8" name="TextBox 5">
          <a:extLst xmlns:a="http://schemas.openxmlformats.org/drawingml/2006/main">
            <a:ext uri="{FF2B5EF4-FFF2-40B4-BE49-F238E27FC236}">
              <a16:creationId xmlns:a16="http://schemas.microsoft.com/office/drawing/2014/main" id="{72A52FBC-481F-444F-95ED-54B99167C8E6}"/>
            </a:ext>
          </a:extLst>
        </cdr:cNvPr>
        <cdr:cNvSpPr txBox="1"/>
      </cdr:nvSpPr>
      <cdr:spPr>
        <a:xfrm xmlns:a="http://schemas.openxmlformats.org/drawingml/2006/main">
          <a:off x="1618488" y="3751487"/>
          <a:ext cx="3200400"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t>Water is 100% ice</a:t>
          </a:r>
        </a:p>
      </cdr:txBody>
    </cdr:sp>
  </cdr:relSizeAnchor>
  <cdr:relSizeAnchor xmlns:cdr="http://schemas.openxmlformats.org/drawingml/2006/chartDrawing">
    <cdr:from>
      <cdr:x>0.34872</cdr:x>
      <cdr:y>0.53012</cdr:y>
    </cdr:from>
    <cdr:to>
      <cdr:x>0.44213</cdr:x>
      <cdr:y>0.62233</cdr:y>
    </cdr:to>
    <cdr:cxnSp macro="">
      <cdr:nvCxnSpPr>
        <cdr:cNvPr id="10" name="Straight Arrow Connector 9">
          <a:extLst xmlns:a="http://schemas.openxmlformats.org/drawingml/2006/main">
            <a:ext uri="{FF2B5EF4-FFF2-40B4-BE49-F238E27FC236}">
              <a16:creationId xmlns:a16="http://schemas.microsoft.com/office/drawing/2014/main" id="{BDB116B8-5B56-4F88-85C6-551130CAE4B7}"/>
            </a:ext>
          </a:extLst>
        </cdr:cNvPr>
        <cdr:cNvCxnSpPr/>
      </cdr:nvCxnSpPr>
      <cdr:spPr>
        <a:xfrm xmlns:a="http://schemas.openxmlformats.org/drawingml/2006/main" flipV="1">
          <a:off x="3360887" y="3218688"/>
          <a:ext cx="900217" cy="559837"/>
        </a:xfrm>
        <a:prstGeom xmlns:a="http://schemas.openxmlformats.org/drawingml/2006/main" prst="straightConnector1">
          <a:avLst/>
        </a:prstGeom>
        <a:ln xmlns:a="http://schemas.openxmlformats.org/drawingml/2006/main" w="57150">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15CB5-737E-4C6F-A435-20C1AFD86A3A}" type="datetimeFigureOut">
              <a:rPr lang="en-US" smtClean="0"/>
              <a:t>11/15/2018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699F8-7A42-4688-80F9-4DD34CFD331C}" type="slidenum">
              <a:rPr lang="en-US" smtClean="0"/>
              <a:t>‹#›</a:t>
            </a:fld>
            <a:endParaRPr lang="en-US"/>
          </a:p>
        </p:txBody>
      </p:sp>
    </p:spTree>
    <p:extLst>
      <p:ext uri="{BB962C8B-B14F-4D97-AF65-F5344CB8AC3E}">
        <p14:creationId xmlns:p14="http://schemas.microsoft.com/office/powerpoint/2010/main" val="1881755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12326-5AD5-4A29-AA96-7075D4AD28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5A882D-6FD0-4562-AA92-13D7517E72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5A857A-F42D-405F-982A-82A6C08DAF0D}"/>
              </a:ext>
            </a:extLst>
          </p:cNvPr>
          <p:cNvSpPr>
            <a:spLocks noGrp="1"/>
          </p:cNvSpPr>
          <p:nvPr>
            <p:ph type="dt" sz="half" idx="10"/>
          </p:nvPr>
        </p:nvSpPr>
        <p:spPr/>
        <p:txBody>
          <a:bodyPr/>
          <a:lstStyle/>
          <a:p>
            <a:fld id="{1E0233A7-F043-42B0-826F-043A68EF4D0F}" type="datetime1">
              <a:rPr lang="en-US" smtClean="0"/>
              <a:t>11/15/2018</a:t>
            </a:fld>
            <a:endParaRPr lang="en-US"/>
          </a:p>
        </p:txBody>
      </p:sp>
      <p:sp>
        <p:nvSpPr>
          <p:cNvPr id="5" name="Footer Placeholder 4">
            <a:extLst>
              <a:ext uri="{FF2B5EF4-FFF2-40B4-BE49-F238E27FC236}">
                <a16:creationId xmlns:a16="http://schemas.microsoft.com/office/drawing/2014/main" id="{7E48DEDB-D82A-43C2-BDF1-46110405C0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3ADFFB-B656-4911-828E-EE84BF8F2FE0}"/>
              </a:ext>
            </a:extLst>
          </p:cNvPr>
          <p:cNvSpPr>
            <a:spLocks noGrp="1"/>
          </p:cNvSpPr>
          <p:nvPr>
            <p:ph type="sldNum" sz="quarter" idx="12"/>
          </p:nvPr>
        </p:nvSpPr>
        <p:spPr/>
        <p:txBody>
          <a:bodyPr/>
          <a:lstStyle/>
          <a:p>
            <a:fld id="{2715E91D-079E-40E7-A773-F6648BADBF08}" type="slidenum">
              <a:rPr lang="en-US" smtClean="0"/>
              <a:t>‹#›</a:t>
            </a:fld>
            <a:endParaRPr lang="en-US"/>
          </a:p>
        </p:txBody>
      </p:sp>
    </p:spTree>
    <p:extLst>
      <p:ext uri="{BB962C8B-B14F-4D97-AF65-F5344CB8AC3E}">
        <p14:creationId xmlns:p14="http://schemas.microsoft.com/office/powerpoint/2010/main" val="3030700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5B379-7FA0-425B-8E95-993801DEC8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BF109F-4760-40E2-A90D-5163760E486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3DFF4A-A0DE-4EA9-A70B-0D2175BD4B3D}"/>
              </a:ext>
            </a:extLst>
          </p:cNvPr>
          <p:cNvSpPr>
            <a:spLocks noGrp="1"/>
          </p:cNvSpPr>
          <p:nvPr>
            <p:ph type="dt" sz="half" idx="10"/>
          </p:nvPr>
        </p:nvSpPr>
        <p:spPr/>
        <p:txBody>
          <a:bodyPr/>
          <a:lstStyle/>
          <a:p>
            <a:fld id="{1FB02385-996E-4CB9-8DD3-84B13DAE7C16}" type="datetime1">
              <a:rPr lang="en-US" smtClean="0"/>
              <a:t>11/15/2018</a:t>
            </a:fld>
            <a:endParaRPr lang="en-US"/>
          </a:p>
        </p:txBody>
      </p:sp>
      <p:sp>
        <p:nvSpPr>
          <p:cNvPr id="5" name="Footer Placeholder 4">
            <a:extLst>
              <a:ext uri="{FF2B5EF4-FFF2-40B4-BE49-F238E27FC236}">
                <a16:creationId xmlns:a16="http://schemas.microsoft.com/office/drawing/2014/main" id="{BEEA2770-533C-4E9B-9728-732E250861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F8C996-D7C7-41DE-BDAB-B02216F31858}"/>
              </a:ext>
            </a:extLst>
          </p:cNvPr>
          <p:cNvSpPr>
            <a:spLocks noGrp="1"/>
          </p:cNvSpPr>
          <p:nvPr>
            <p:ph type="sldNum" sz="quarter" idx="12"/>
          </p:nvPr>
        </p:nvSpPr>
        <p:spPr/>
        <p:txBody>
          <a:bodyPr/>
          <a:lstStyle/>
          <a:p>
            <a:fld id="{2715E91D-079E-40E7-A773-F6648BADBF08}" type="slidenum">
              <a:rPr lang="en-US" smtClean="0"/>
              <a:t>‹#›</a:t>
            </a:fld>
            <a:endParaRPr lang="en-US"/>
          </a:p>
        </p:txBody>
      </p:sp>
    </p:spTree>
    <p:extLst>
      <p:ext uri="{BB962C8B-B14F-4D97-AF65-F5344CB8AC3E}">
        <p14:creationId xmlns:p14="http://schemas.microsoft.com/office/powerpoint/2010/main" val="3938300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4E45AB-F8CE-4767-A48B-5A1AD52983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74660A-731F-4249-8D37-7DFB672CFFC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400110-6441-4357-B2FC-EF6789E877FA}"/>
              </a:ext>
            </a:extLst>
          </p:cNvPr>
          <p:cNvSpPr>
            <a:spLocks noGrp="1"/>
          </p:cNvSpPr>
          <p:nvPr>
            <p:ph type="dt" sz="half" idx="10"/>
          </p:nvPr>
        </p:nvSpPr>
        <p:spPr/>
        <p:txBody>
          <a:bodyPr/>
          <a:lstStyle/>
          <a:p>
            <a:fld id="{18CCECBB-79EC-4B99-BEE2-7100D756407B}" type="datetime1">
              <a:rPr lang="en-US" smtClean="0"/>
              <a:t>11/15/2018</a:t>
            </a:fld>
            <a:endParaRPr lang="en-US"/>
          </a:p>
        </p:txBody>
      </p:sp>
      <p:sp>
        <p:nvSpPr>
          <p:cNvPr id="5" name="Footer Placeholder 4">
            <a:extLst>
              <a:ext uri="{FF2B5EF4-FFF2-40B4-BE49-F238E27FC236}">
                <a16:creationId xmlns:a16="http://schemas.microsoft.com/office/drawing/2014/main" id="{D5574123-8200-4973-B2D5-96D305BC61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674E40-C10E-4C9F-8405-2CCAB5C74732}"/>
              </a:ext>
            </a:extLst>
          </p:cNvPr>
          <p:cNvSpPr>
            <a:spLocks noGrp="1"/>
          </p:cNvSpPr>
          <p:nvPr>
            <p:ph type="sldNum" sz="quarter" idx="12"/>
          </p:nvPr>
        </p:nvSpPr>
        <p:spPr/>
        <p:txBody>
          <a:bodyPr/>
          <a:lstStyle/>
          <a:p>
            <a:fld id="{2715E91D-079E-40E7-A773-F6648BADBF08}" type="slidenum">
              <a:rPr lang="en-US" smtClean="0"/>
              <a:t>‹#›</a:t>
            </a:fld>
            <a:endParaRPr lang="en-US"/>
          </a:p>
        </p:txBody>
      </p:sp>
    </p:spTree>
    <p:extLst>
      <p:ext uri="{BB962C8B-B14F-4D97-AF65-F5344CB8AC3E}">
        <p14:creationId xmlns:p14="http://schemas.microsoft.com/office/powerpoint/2010/main" val="3905150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D4747-3606-44BF-99CF-2637EC537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19F725-7D57-4E6D-A643-AA6F5BA70DC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0606C0-7378-4450-8F3A-69CB5BAA9E83}"/>
              </a:ext>
            </a:extLst>
          </p:cNvPr>
          <p:cNvSpPr>
            <a:spLocks noGrp="1"/>
          </p:cNvSpPr>
          <p:nvPr>
            <p:ph type="dt" sz="half" idx="10"/>
          </p:nvPr>
        </p:nvSpPr>
        <p:spPr/>
        <p:txBody>
          <a:bodyPr/>
          <a:lstStyle/>
          <a:p>
            <a:fld id="{A7CE989A-F7A6-4FDF-9D01-3BFED94D901F}" type="datetime1">
              <a:rPr lang="en-US" smtClean="0"/>
              <a:t>11/15/2018</a:t>
            </a:fld>
            <a:endParaRPr lang="en-US"/>
          </a:p>
        </p:txBody>
      </p:sp>
      <p:sp>
        <p:nvSpPr>
          <p:cNvPr id="5" name="Footer Placeholder 4">
            <a:extLst>
              <a:ext uri="{FF2B5EF4-FFF2-40B4-BE49-F238E27FC236}">
                <a16:creationId xmlns:a16="http://schemas.microsoft.com/office/drawing/2014/main" id="{F1B29EC7-27B7-4165-A602-9F25A04F50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B8C74-94DC-4E3D-BB6E-5BBCC84A4B03}"/>
              </a:ext>
            </a:extLst>
          </p:cNvPr>
          <p:cNvSpPr>
            <a:spLocks noGrp="1"/>
          </p:cNvSpPr>
          <p:nvPr>
            <p:ph type="sldNum" sz="quarter" idx="12"/>
          </p:nvPr>
        </p:nvSpPr>
        <p:spPr/>
        <p:txBody>
          <a:bodyPr/>
          <a:lstStyle/>
          <a:p>
            <a:fld id="{2715E91D-079E-40E7-A773-F6648BADBF08}" type="slidenum">
              <a:rPr lang="en-US" smtClean="0"/>
              <a:t>‹#›</a:t>
            </a:fld>
            <a:endParaRPr lang="en-US"/>
          </a:p>
        </p:txBody>
      </p:sp>
    </p:spTree>
    <p:extLst>
      <p:ext uri="{BB962C8B-B14F-4D97-AF65-F5344CB8AC3E}">
        <p14:creationId xmlns:p14="http://schemas.microsoft.com/office/powerpoint/2010/main" val="2861837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DD1E2-1822-4C00-A208-FAF2307516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9EE376-1A08-4A21-A561-BD6D944412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5566095-200E-4C0D-B27C-440067720C64}"/>
              </a:ext>
            </a:extLst>
          </p:cNvPr>
          <p:cNvSpPr>
            <a:spLocks noGrp="1"/>
          </p:cNvSpPr>
          <p:nvPr>
            <p:ph type="dt" sz="half" idx="10"/>
          </p:nvPr>
        </p:nvSpPr>
        <p:spPr/>
        <p:txBody>
          <a:bodyPr/>
          <a:lstStyle/>
          <a:p>
            <a:fld id="{14576052-A942-4BF8-8825-9C843B8C7D47}" type="datetime1">
              <a:rPr lang="en-US" smtClean="0"/>
              <a:t>11/15/2018</a:t>
            </a:fld>
            <a:endParaRPr lang="en-US"/>
          </a:p>
        </p:txBody>
      </p:sp>
      <p:sp>
        <p:nvSpPr>
          <p:cNvPr id="5" name="Footer Placeholder 4">
            <a:extLst>
              <a:ext uri="{FF2B5EF4-FFF2-40B4-BE49-F238E27FC236}">
                <a16:creationId xmlns:a16="http://schemas.microsoft.com/office/drawing/2014/main" id="{01F913EF-9FA5-4F5C-96CD-2A896AA992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210DE-F244-4E8A-91D6-946CB3BAE7DA}"/>
              </a:ext>
            </a:extLst>
          </p:cNvPr>
          <p:cNvSpPr>
            <a:spLocks noGrp="1"/>
          </p:cNvSpPr>
          <p:nvPr>
            <p:ph type="sldNum" sz="quarter" idx="12"/>
          </p:nvPr>
        </p:nvSpPr>
        <p:spPr/>
        <p:txBody>
          <a:bodyPr/>
          <a:lstStyle/>
          <a:p>
            <a:fld id="{2715E91D-079E-40E7-A773-F6648BADBF08}" type="slidenum">
              <a:rPr lang="en-US" smtClean="0"/>
              <a:t>‹#›</a:t>
            </a:fld>
            <a:endParaRPr lang="en-US"/>
          </a:p>
        </p:txBody>
      </p:sp>
    </p:spTree>
    <p:extLst>
      <p:ext uri="{BB962C8B-B14F-4D97-AF65-F5344CB8AC3E}">
        <p14:creationId xmlns:p14="http://schemas.microsoft.com/office/powerpoint/2010/main" val="998252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DEBE9-A22B-48CF-B932-9F27B681F0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5370BB-B4BB-45C6-92D0-B3979A3A487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B1C784-49DF-4FBB-AEA3-1F89EE1A5B7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0C9002-5FC9-4E08-A028-CEFFD58C8D41}"/>
              </a:ext>
            </a:extLst>
          </p:cNvPr>
          <p:cNvSpPr>
            <a:spLocks noGrp="1"/>
          </p:cNvSpPr>
          <p:nvPr>
            <p:ph type="dt" sz="half" idx="10"/>
          </p:nvPr>
        </p:nvSpPr>
        <p:spPr/>
        <p:txBody>
          <a:bodyPr/>
          <a:lstStyle/>
          <a:p>
            <a:fld id="{7869065A-6E1A-4D2D-9D43-08399A5B66D7}" type="datetime1">
              <a:rPr lang="en-US" smtClean="0"/>
              <a:t>11/15/2018</a:t>
            </a:fld>
            <a:endParaRPr lang="en-US"/>
          </a:p>
        </p:txBody>
      </p:sp>
      <p:sp>
        <p:nvSpPr>
          <p:cNvPr id="6" name="Footer Placeholder 5">
            <a:extLst>
              <a:ext uri="{FF2B5EF4-FFF2-40B4-BE49-F238E27FC236}">
                <a16:creationId xmlns:a16="http://schemas.microsoft.com/office/drawing/2014/main" id="{BD4C4310-3BE6-49FC-9449-B821204BA4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471702-E89F-4C48-B7E5-7530CCFBF9D7}"/>
              </a:ext>
            </a:extLst>
          </p:cNvPr>
          <p:cNvSpPr>
            <a:spLocks noGrp="1"/>
          </p:cNvSpPr>
          <p:nvPr>
            <p:ph type="sldNum" sz="quarter" idx="12"/>
          </p:nvPr>
        </p:nvSpPr>
        <p:spPr/>
        <p:txBody>
          <a:bodyPr/>
          <a:lstStyle/>
          <a:p>
            <a:fld id="{2715E91D-079E-40E7-A773-F6648BADBF08}" type="slidenum">
              <a:rPr lang="en-US" smtClean="0"/>
              <a:t>‹#›</a:t>
            </a:fld>
            <a:endParaRPr lang="en-US"/>
          </a:p>
        </p:txBody>
      </p:sp>
    </p:spTree>
    <p:extLst>
      <p:ext uri="{BB962C8B-B14F-4D97-AF65-F5344CB8AC3E}">
        <p14:creationId xmlns:p14="http://schemas.microsoft.com/office/powerpoint/2010/main" val="2835503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8E11A-F07A-460B-914A-0962E6363B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9FD7BD-A480-4887-AE0D-BB1E4EAB5D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BA5E6DE-DAB6-4B6E-A850-DC821034EC2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BD94F5-3932-4146-90F2-388EAF94C3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9F0B83-1759-4841-A1BA-0457167C18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C9F661-6C86-4B0C-A347-728461E0E696}"/>
              </a:ext>
            </a:extLst>
          </p:cNvPr>
          <p:cNvSpPr>
            <a:spLocks noGrp="1"/>
          </p:cNvSpPr>
          <p:nvPr>
            <p:ph type="dt" sz="half" idx="10"/>
          </p:nvPr>
        </p:nvSpPr>
        <p:spPr/>
        <p:txBody>
          <a:bodyPr/>
          <a:lstStyle/>
          <a:p>
            <a:fld id="{DC5C07DA-E402-4740-8B37-CEE6B76856F6}" type="datetime1">
              <a:rPr lang="en-US" smtClean="0"/>
              <a:t>11/15/2018</a:t>
            </a:fld>
            <a:endParaRPr lang="en-US"/>
          </a:p>
        </p:txBody>
      </p:sp>
      <p:sp>
        <p:nvSpPr>
          <p:cNvPr id="8" name="Footer Placeholder 7">
            <a:extLst>
              <a:ext uri="{FF2B5EF4-FFF2-40B4-BE49-F238E27FC236}">
                <a16:creationId xmlns:a16="http://schemas.microsoft.com/office/drawing/2014/main" id="{DF65E71F-1039-4E0A-861D-4881A7AAC1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5B316F-0A92-4F86-AA2D-7654EBEB8B02}"/>
              </a:ext>
            </a:extLst>
          </p:cNvPr>
          <p:cNvSpPr>
            <a:spLocks noGrp="1"/>
          </p:cNvSpPr>
          <p:nvPr>
            <p:ph type="sldNum" sz="quarter" idx="12"/>
          </p:nvPr>
        </p:nvSpPr>
        <p:spPr/>
        <p:txBody>
          <a:bodyPr/>
          <a:lstStyle/>
          <a:p>
            <a:fld id="{2715E91D-079E-40E7-A773-F6648BADBF08}" type="slidenum">
              <a:rPr lang="en-US" smtClean="0"/>
              <a:t>‹#›</a:t>
            </a:fld>
            <a:endParaRPr lang="en-US"/>
          </a:p>
        </p:txBody>
      </p:sp>
    </p:spTree>
    <p:extLst>
      <p:ext uri="{BB962C8B-B14F-4D97-AF65-F5344CB8AC3E}">
        <p14:creationId xmlns:p14="http://schemas.microsoft.com/office/powerpoint/2010/main" val="3040378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806AF-4302-4F9E-929A-D5F3870D06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0B5745-34B2-4072-9E3C-3813573A88E5}"/>
              </a:ext>
            </a:extLst>
          </p:cNvPr>
          <p:cNvSpPr>
            <a:spLocks noGrp="1"/>
          </p:cNvSpPr>
          <p:nvPr>
            <p:ph type="dt" sz="half" idx="10"/>
          </p:nvPr>
        </p:nvSpPr>
        <p:spPr/>
        <p:txBody>
          <a:bodyPr/>
          <a:lstStyle/>
          <a:p>
            <a:fld id="{CF869D4B-3395-4A78-9A13-61FB9E4A1ED1}" type="datetime1">
              <a:rPr lang="en-US" smtClean="0"/>
              <a:t>11/15/2018</a:t>
            </a:fld>
            <a:endParaRPr lang="en-US"/>
          </a:p>
        </p:txBody>
      </p:sp>
      <p:sp>
        <p:nvSpPr>
          <p:cNvPr id="4" name="Footer Placeholder 3">
            <a:extLst>
              <a:ext uri="{FF2B5EF4-FFF2-40B4-BE49-F238E27FC236}">
                <a16:creationId xmlns:a16="http://schemas.microsoft.com/office/drawing/2014/main" id="{C2B8F296-BCD2-4D54-9634-91792D3772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CC7F1A-D8BA-45C5-A5F6-ABEF0C1D7EF4}"/>
              </a:ext>
            </a:extLst>
          </p:cNvPr>
          <p:cNvSpPr>
            <a:spLocks noGrp="1"/>
          </p:cNvSpPr>
          <p:nvPr>
            <p:ph type="sldNum" sz="quarter" idx="12"/>
          </p:nvPr>
        </p:nvSpPr>
        <p:spPr/>
        <p:txBody>
          <a:bodyPr/>
          <a:lstStyle/>
          <a:p>
            <a:fld id="{2715E91D-079E-40E7-A773-F6648BADBF08}" type="slidenum">
              <a:rPr lang="en-US" smtClean="0"/>
              <a:t>‹#›</a:t>
            </a:fld>
            <a:endParaRPr lang="en-US"/>
          </a:p>
        </p:txBody>
      </p:sp>
    </p:spTree>
    <p:extLst>
      <p:ext uri="{BB962C8B-B14F-4D97-AF65-F5344CB8AC3E}">
        <p14:creationId xmlns:p14="http://schemas.microsoft.com/office/powerpoint/2010/main" val="2989405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4EEF35-3318-4282-B4C1-D604DFBEC7F1}"/>
              </a:ext>
            </a:extLst>
          </p:cNvPr>
          <p:cNvSpPr>
            <a:spLocks noGrp="1"/>
          </p:cNvSpPr>
          <p:nvPr>
            <p:ph type="dt" sz="half" idx="10"/>
          </p:nvPr>
        </p:nvSpPr>
        <p:spPr/>
        <p:txBody>
          <a:bodyPr/>
          <a:lstStyle/>
          <a:p>
            <a:fld id="{AB5D71C5-E988-425A-A691-AF8BEC10F558}" type="datetime1">
              <a:rPr lang="en-US" smtClean="0"/>
              <a:t>11/15/2018</a:t>
            </a:fld>
            <a:endParaRPr lang="en-US"/>
          </a:p>
        </p:txBody>
      </p:sp>
      <p:sp>
        <p:nvSpPr>
          <p:cNvPr id="3" name="Footer Placeholder 2">
            <a:extLst>
              <a:ext uri="{FF2B5EF4-FFF2-40B4-BE49-F238E27FC236}">
                <a16:creationId xmlns:a16="http://schemas.microsoft.com/office/drawing/2014/main" id="{46FA175A-9864-4E96-BF49-93A190AA90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A0A934-6F26-421C-AFE9-BA571AF095A2}"/>
              </a:ext>
            </a:extLst>
          </p:cNvPr>
          <p:cNvSpPr>
            <a:spLocks noGrp="1"/>
          </p:cNvSpPr>
          <p:nvPr>
            <p:ph type="sldNum" sz="quarter" idx="12"/>
          </p:nvPr>
        </p:nvSpPr>
        <p:spPr/>
        <p:txBody>
          <a:bodyPr/>
          <a:lstStyle/>
          <a:p>
            <a:fld id="{2715E91D-079E-40E7-A773-F6648BADBF08}" type="slidenum">
              <a:rPr lang="en-US" smtClean="0"/>
              <a:t>‹#›</a:t>
            </a:fld>
            <a:endParaRPr lang="en-US"/>
          </a:p>
        </p:txBody>
      </p:sp>
    </p:spTree>
    <p:extLst>
      <p:ext uri="{BB962C8B-B14F-4D97-AF65-F5344CB8AC3E}">
        <p14:creationId xmlns:p14="http://schemas.microsoft.com/office/powerpoint/2010/main" val="1062188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81660-5BC3-45C8-A988-611FDCAF52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2C0E32-0345-4A86-A89C-E74C138C47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AF2F33-D733-40B0-A3A4-561A277F6C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F7FB01-ECDC-4910-9B81-E1532C3043C4}"/>
              </a:ext>
            </a:extLst>
          </p:cNvPr>
          <p:cNvSpPr>
            <a:spLocks noGrp="1"/>
          </p:cNvSpPr>
          <p:nvPr>
            <p:ph type="dt" sz="half" idx="10"/>
          </p:nvPr>
        </p:nvSpPr>
        <p:spPr/>
        <p:txBody>
          <a:bodyPr/>
          <a:lstStyle/>
          <a:p>
            <a:fld id="{0A4960FB-0825-4409-BA1C-F7D5BA5A4C10}" type="datetime1">
              <a:rPr lang="en-US" smtClean="0"/>
              <a:t>11/15/2018</a:t>
            </a:fld>
            <a:endParaRPr lang="en-US"/>
          </a:p>
        </p:txBody>
      </p:sp>
      <p:sp>
        <p:nvSpPr>
          <p:cNvPr id="6" name="Footer Placeholder 5">
            <a:extLst>
              <a:ext uri="{FF2B5EF4-FFF2-40B4-BE49-F238E27FC236}">
                <a16:creationId xmlns:a16="http://schemas.microsoft.com/office/drawing/2014/main" id="{167DEF6F-500D-495B-9415-C07DCBF6CC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ACBBAD-E3F2-4B66-A453-05984A25AE20}"/>
              </a:ext>
            </a:extLst>
          </p:cNvPr>
          <p:cNvSpPr>
            <a:spLocks noGrp="1"/>
          </p:cNvSpPr>
          <p:nvPr>
            <p:ph type="sldNum" sz="quarter" idx="12"/>
          </p:nvPr>
        </p:nvSpPr>
        <p:spPr/>
        <p:txBody>
          <a:bodyPr/>
          <a:lstStyle/>
          <a:p>
            <a:fld id="{2715E91D-079E-40E7-A773-F6648BADBF08}" type="slidenum">
              <a:rPr lang="en-US" smtClean="0"/>
              <a:t>‹#›</a:t>
            </a:fld>
            <a:endParaRPr lang="en-US"/>
          </a:p>
        </p:txBody>
      </p:sp>
    </p:spTree>
    <p:extLst>
      <p:ext uri="{BB962C8B-B14F-4D97-AF65-F5344CB8AC3E}">
        <p14:creationId xmlns:p14="http://schemas.microsoft.com/office/powerpoint/2010/main" val="3940331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D9C98-EBEB-4A23-9D14-FFC742EFF4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CE2271-41E1-4419-A5D1-2B69197CF7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A838A6-6C85-4BB8-94A9-0740DF4061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DB16DD-D84D-425D-AAFB-DEB9783462C1}"/>
              </a:ext>
            </a:extLst>
          </p:cNvPr>
          <p:cNvSpPr>
            <a:spLocks noGrp="1"/>
          </p:cNvSpPr>
          <p:nvPr>
            <p:ph type="dt" sz="half" idx="10"/>
          </p:nvPr>
        </p:nvSpPr>
        <p:spPr/>
        <p:txBody>
          <a:bodyPr/>
          <a:lstStyle/>
          <a:p>
            <a:fld id="{46F602AB-85CE-4F20-B3FA-83E6B14A9358}" type="datetime1">
              <a:rPr lang="en-US" smtClean="0"/>
              <a:t>11/15/2018</a:t>
            </a:fld>
            <a:endParaRPr lang="en-US"/>
          </a:p>
        </p:txBody>
      </p:sp>
      <p:sp>
        <p:nvSpPr>
          <p:cNvPr id="6" name="Footer Placeholder 5">
            <a:extLst>
              <a:ext uri="{FF2B5EF4-FFF2-40B4-BE49-F238E27FC236}">
                <a16:creationId xmlns:a16="http://schemas.microsoft.com/office/drawing/2014/main" id="{A3A7ED89-631A-4F2D-B701-4157C79873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A0AE91-6AAC-4E68-9974-44C9B49CFE03}"/>
              </a:ext>
            </a:extLst>
          </p:cNvPr>
          <p:cNvSpPr>
            <a:spLocks noGrp="1"/>
          </p:cNvSpPr>
          <p:nvPr>
            <p:ph type="sldNum" sz="quarter" idx="12"/>
          </p:nvPr>
        </p:nvSpPr>
        <p:spPr/>
        <p:txBody>
          <a:bodyPr/>
          <a:lstStyle/>
          <a:p>
            <a:fld id="{2715E91D-079E-40E7-A773-F6648BADBF08}" type="slidenum">
              <a:rPr lang="en-US" smtClean="0"/>
              <a:t>‹#›</a:t>
            </a:fld>
            <a:endParaRPr lang="en-US"/>
          </a:p>
        </p:txBody>
      </p:sp>
    </p:spTree>
    <p:extLst>
      <p:ext uri="{BB962C8B-B14F-4D97-AF65-F5344CB8AC3E}">
        <p14:creationId xmlns:p14="http://schemas.microsoft.com/office/powerpoint/2010/main" val="1148543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E499DA-482A-4532-8669-2225EE47B3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87AC71-CF9E-4C15-A76A-45DB6A5040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7E4440-566B-4A84-A0A1-40C75E1D1E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C913A3-A749-4601-9762-84988311930A}" type="datetime1">
              <a:rPr lang="en-US" smtClean="0"/>
              <a:t>11/15/2018</a:t>
            </a:fld>
            <a:endParaRPr lang="en-US"/>
          </a:p>
        </p:txBody>
      </p:sp>
      <p:sp>
        <p:nvSpPr>
          <p:cNvPr id="5" name="Footer Placeholder 4">
            <a:extLst>
              <a:ext uri="{FF2B5EF4-FFF2-40B4-BE49-F238E27FC236}">
                <a16:creationId xmlns:a16="http://schemas.microsoft.com/office/drawing/2014/main" id="{623550B5-62C4-4D3D-A141-75B03D0FD9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F4CA880-6B9F-4552-84EF-7BFBD363C3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15E91D-079E-40E7-A773-F6648BADBF08}" type="slidenum">
              <a:rPr lang="en-US" smtClean="0"/>
              <a:t>‹#›</a:t>
            </a:fld>
            <a:endParaRPr lang="en-US"/>
          </a:p>
        </p:txBody>
      </p:sp>
    </p:spTree>
    <p:extLst>
      <p:ext uri="{BB962C8B-B14F-4D97-AF65-F5344CB8AC3E}">
        <p14:creationId xmlns:p14="http://schemas.microsoft.com/office/powerpoint/2010/main" val="216550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59496" y="1772816"/>
            <a:ext cx="4959823" cy="1538883"/>
          </a:xfrm>
          <a:prstGeom prst="rect">
            <a:avLst/>
          </a:prstGeom>
          <a:noFill/>
        </p:spPr>
        <p:txBody>
          <a:bodyPr wrap="square" rtlCol="0">
            <a:spAutoFit/>
          </a:bodyPr>
          <a:lstStyle/>
          <a:p>
            <a:pPr algn="ctr"/>
            <a:r>
              <a:rPr lang="en-US" sz="5400" dirty="0"/>
              <a:t>Heat</a:t>
            </a:r>
          </a:p>
          <a:p>
            <a:pPr algn="ctr"/>
            <a:r>
              <a:rPr lang="en-US" sz="4000" dirty="0">
                <a:solidFill>
                  <a:srgbClr val="0070C0"/>
                </a:solidFill>
              </a:rPr>
              <a:t>Phase Changes</a:t>
            </a:r>
          </a:p>
        </p:txBody>
      </p:sp>
      <p:sp>
        <p:nvSpPr>
          <p:cNvPr id="6" name="TextBox 5">
            <a:extLst>
              <a:ext uri="{FF2B5EF4-FFF2-40B4-BE49-F238E27FC236}">
                <a16:creationId xmlns:a16="http://schemas.microsoft.com/office/drawing/2014/main" id="{CB1B05EE-7D54-4B45-9033-CADBB9C30BAD}"/>
              </a:ext>
            </a:extLst>
          </p:cNvPr>
          <p:cNvSpPr txBox="1"/>
          <p:nvPr/>
        </p:nvSpPr>
        <p:spPr>
          <a:xfrm>
            <a:off x="2351584" y="4293096"/>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sp>
        <p:nvSpPr>
          <p:cNvPr id="2" name="Slide Number Placeholder 1">
            <a:extLst>
              <a:ext uri="{FF2B5EF4-FFF2-40B4-BE49-F238E27FC236}">
                <a16:creationId xmlns:a16="http://schemas.microsoft.com/office/drawing/2014/main" id="{B233CF92-8ABA-4E20-9C39-1C4A0F0D5BDD}"/>
              </a:ext>
            </a:extLst>
          </p:cNvPr>
          <p:cNvSpPr>
            <a:spLocks noGrp="1"/>
          </p:cNvSpPr>
          <p:nvPr>
            <p:ph type="sldNum" sz="quarter" idx="12"/>
          </p:nvPr>
        </p:nvSpPr>
        <p:spPr/>
        <p:txBody>
          <a:bodyPr/>
          <a:lstStyle/>
          <a:p>
            <a:fld id="{FC979110-9A6D-4025-8DF7-F19C46686E32}" type="slidenum">
              <a:rPr lang="en-US" smtClean="0"/>
              <a:t>1</a:t>
            </a:fld>
            <a:endParaRPr lang="en-US"/>
          </a:p>
        </p:txBody>
      </p:sp>
      <p:grpSp>
        <p:nvGrpSpPr>
          <p:cNvPr id="7" name="Group 6">
            <a:extLst>
              <a:ext uri="{FF2B5EF4-FFF2-40B4-BE49-F238E27FC236}">
                <a16:creationId xmlns:a16="http://schemas.microsoft.com/office/drawing/2014/main" id="{9D137FED-0C01-4616-BD88-482680B5D509}"/>
              </a:ext>
            </a:extLst>
          </p:cNvPr>
          <p:cNvGrpSpPr/>
          <p:nvPr/>
        </p:nvGrpSpPr>
        <p:grpSpPr>
          <a:xfrm>
            <a:off x="7234027" y="2058896"/>
            <a:ext cx="3072384" cy="2740208"/>
            <a:chOff x="7699248" y="2112208"/>
            <a:chExt cx="3072384" cy="2740208"/>
          </a:xfrm>
        </p:grpSpPr>
        <p:grpSp>
          <p:nvGrpSpPr>
            <p:cNvPr id="8" name="Group 7">
              <a:extLst>
                <a:ext uri="{FF2B5EF4-FFF2-40B4-BE49-F238E27FC236}">
                  <a16:creationId xmlns:a16="http://schemas.microsoft.com/office/drawing/2014/main" id="{410EB03B-2D93-4D71-A5ED-4DBADC6A2F24}"/>
                </a:ext>
              </a:extLst>
            </p:cNvPr>
            <p:cNvGrpSpPr/>
            <p:nvPr/>
          </p:nvGrpSpPr>
          <p:grpSpPr>
            <a:xfrm>
              <a:off x="7699248" y="2286000"/>
              <a:ext cx="3072384" cy="2566416"/>
              <a:chOff x="6675120" y="2286000"/>
              <a:chExt cx="3072384" cy="2566416"/>
            </a:xfrm>
          </p:grpSpPr>
          <p:cxnSp>
            <p:nvCxnSpPr>
              <p:cNvPr id="58" name="Straight Connector 57">
                <a:extLst>
                  <a:ext uri="{FF2B5EF4-FFF2-40B4-BE49-F238E27FC236}">
                    <a16:creationId xmlns:a16="http://schemas.microsoft.com/office/drawing/2014/main" id="{85E8CCB1-8146-407B-BC32-CEADD621D771}"/>
                  </a:ext>
                </a:extLst>
              </p:cNvPr>
              <p:cNvCxnSpPr>
                <a:cxnSpLocks/>
              </p:cNvCxnSpPr>
              <p:nvPr/>
            </p:nvCxnSpPr>
            <p:spPr>
              <a:xfrm>
                <a:off x="6711696" y="2286000"/>
                <a:ext cx="0" cy="25481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9EDCAC77-6EA3-4B5F-A861-B47FEFE3F5D3}"/>
                  </a:ext>
                </a:extLst>
              </p:cNvPr>
              <p:cNvCxnSpPr>
                <a:cxnSpLocks/>
              </p:cNvCxnSpPr>
              <p:nvPr/>
            </p:nvCxnSpPr>
            <p:spPr>
              <a:xfrm>
                <a:off x="6675120" y="4834128"/>
                <a:ext cx="307238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5C3A714-AC96-4D17-9A48-CE440B4A5118}"/>
                  </a:ext>
                </a:extLst>
              </p:cNvPr>
              <p:cNvCxnSpPr>
                <a:cxnSpLocks/>
              </p:cNvCxnSpPr>
              <p:nvPr/>
            </p:nvCxnSpPr>
            <p:spPr>
              <a:xfrm>
                <a:off x="9729216" y="2304288"/>
                <a:ext cx="0" cy="25481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B3BB5D53-678E-4382-B081-5517BF145382}"/>
                </a:ext>
              </a:extLst>
            </p:cNvPr>
            <p:cNvGrpSpPr/>
            <p:nvPr/>
          </p:nvGrpSpPr>
          <p:grpSpPr>
            <a:xfrm>
              <a:off x="8801856" y="2822213"/>
              <a:ext cx="681410" cy="606787"/>
              <a:chOff x="8479002" y="1392701"/>
              <a:chExt cx="681410" cy="606787"/>
            </a:xfrm>
          </p:grpSpPr>
          <p:sp>
            <p:nvSpPr>
              <p:cNvPr id="54" name="Oval 53">
                <a:extLst>
                  <a:ext uri="{FF2B5EF4-FFF2-40B4-BE49-F238E27FC236}">
                    <a16:creationId xmlns:a16="http://schemas.microsoft.com/office/drawing/2014/main" id="{749CBD19-4AB6-4BB8-9B21-609C77ECF92D}"/>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Connector 54">
                <a:extLst>
                  <a:ext uri="{FF2B5EF4-FFF2-40B4-BE49-F238E27FC236}">
                    <a16:creationId xmlns:a16="http://schemas.microsoft.com/office/drawing/2014/main" id="{FF81C848-F92C-438F-AD1D-9801BA8981FC}"/>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42E44BAA-C7D1-44F4-91A2-9E6D751BB1CD}"/>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DDB5CB5D-748B-4479-82AE-C932B1C9EA65}"/>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F77EFA9A-E9FF-4D22-AD2D-C41D70C7D168}"/>
                </a:ext>
              </a:extLst>
            </p:cNvPr>
            <p:cNvGrpSpPr/>
            <p:nvPr/>
          </p:nvGrpSpPr>
          <p:grpSpPr>
            <a:xfrm rot="6056383">
              <a:off x="9902336" y="2453252"/>
              <a:ext cx="681410" cy="606787"/>
              <a:chOff x="8479002" y="1392701"/>
              <a:chExt cx="681410" cy="606787"/>
            </a:xfrm>
          </p:grpSpPr>
          <p:sp>
            <p:nvSpPr>
              <p:cNvPr id="50" name="Oval 49">
                <a:extLst>
                  <a:ext uri="{FF2B5EF4-FFF2-40B4-BE49-F238E27FC236}">
                    <a16:creationId xmlns:a16="http://schemas.microsoft.com/office/drawing/2014/main" id="{7D128412-0E94-40C1-8263-AF2C88F960FE}"/>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50">
                <a:extLst>
                  <a:ext uri="{FF2B5EF4-FFF2-40B4-BE49-F238E27FC236}">
                    <a16:creationId xmlns:a16="http://schemas.microsoft.com/office/drawing/2014/main" id="{0557677A-2B66-40DE-A622-C8867E986A59}"/>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EF5BFA24-7C19-4876-8604-4D063447F920}"/>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BE6080C-29E2-46A9-B0FD-FCAC5147C508}"/>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C6711234-CEE7-4482-A6C1-EF53DD1D0B25}"/>
                </a:ext>
              </a:extLst>
            </p:cNvPr>
            <p:cNvGrpSpPr/>
            <p:nvPr/>
          </p:nvGrpSpPr>
          <p:grpSpPr>
            <a:xfrm rot="15174894">
              <a:off x="7911427" y="3659825"/>
              <a:ext cx="681410" cy="606787"/>
              <a:chOff x="8479002" y="1392701"/>
              <a:chExt cx="681410" cy="606787"/>
            </a:xfrm>
          </p:grpSpPr>
          <p:sp>
            <p:nvSpPr>
              <p:cNvPr id="46" name="Oval 45">
                <a:extLst>
                  <a:ext uri="{FF2B5EF4-FFF2-40B4-BE49-F238E27FC236}">
                    <a16:creationId xmlns:a16="http://schemas.microsoft.com/office/drawing/2014/main" id="{96BB7895-4305-4509-A6AC-0337617F6180}"/>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a:extLst>
                  <a:ext uri="{FF2B5EF4-FFF2-40B4-BE49-F238E27FC236}">
                    <a16:creationId xmlns:a16="http://schemas.microsoft.com/office/drawing/2014/main" id="{170C4174-CC6C-4624-8C79-BB85068C15F3}"/>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481B0FB2-67D1-401B-9547-BB9DEBB54918}"/>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D3B9BC39-1E09-48B4-AE6A-5E50E5D881D1}"/>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DE5660F9-D9B7-4693-9210-55330EA6307E}"/>
                </a:ext>
              </a:extLst>
            </p:cNvPr>
            <p:cNvGrpSpPr/>
            <p:nvPr/>
          </p:nvGrpSpPr>
          <p:grpSpPr>
            <a:xfrm rot="17668897">
              <a:off x="9563096" y="3722782"/>
              <a:ext cx="681410" cy="606787"/>
              <a:chOff x="8479002" y="1392701"/>
              <a:chExt cx="681410" cy="606787"/>
            </a:xfrm>
          </p:grpSpPr>
          <p:sp>
            <p:nvSpPr>
              <p:cNvPr id="42" name="Oval 41">
                <a:extLst>
                  <a:ext uri="{FF2B5EF4-FFF2-40B4-BE49-F238E27FC236}">
                    <a16:creationId xmlns:a16="http://schemas.microsoft.com/office/drawing/2014/main" id="{2F0A230D-72ED-462D-8CFC-ECEC983F207F}"/>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a:extLst>
                  <a:ext uri="{FF2B5EF4-FFF2-40B4-BE49-F238E27FC236}">
                    <a16:creationId xmlns:a16="http://schemas.microsoft.com/office/drawing/2014/main" id="{23AECF5B-328B-4FE6-835D-EC11EE65C2C1}"/>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626E9855-5C79-4A84-8D61-AB7CF598CA05}"/>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0134C44-B56A-434A-9C94-5C8AC6239174}"/>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71417B4A-0F9A-4C00-8B2D-AFB97C61D6E4}"/>
                </a:ext>
              </a:extLst>
            </p:cNvPr>
            <p:cNvGrpSpPr/>
            <p:nvPr/>
          </p:nvGrpSpPr>
          <p:grpSpPr>
            <a:xfrm rot="19112126">
              <a:off x="8953589" y="3577558"/>
              <a:ext cx="681410" cy="606787"/>
              <a:chOff x="8479002" y="1392701"/>
              <a:chExt cx="681410" cy="606787"/>
            </a:xfrm>
          </p:grpSpPr>
          <p:sp>
            <p:nvSpPr>
              <p:cNvPr id="38" name="Oval 37">
                <a:extLst>
                  <a:ext uri="{FF2B5EF4-FFF2-40B4-BE49-F238E27FC236}">
                    <a16:creationId xmlns:a16="http://schemas.microsoft.com/office/drawing/2014/main" id="{12E3EF6D-8546-4A8B-9CCF-A922341B7031}"/>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a:extLst>
                  <a:ext uri="{FF2B5EF4-FFF2-40B4-BE49-F238E27FC236}">
                    <a16:creationId xmlns:a16="http://schemas.microsoft.com/office/drawing/2014/main" id="{9A382B62-B2E6-4218-B3DE-94E58DD062F9}"/>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1202351-E134-4C67-8895-23EAFDA39E94}"/>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A687C5D-0A71-442B-8555-D3EEC52CAB11}"/>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03224AEB-6256-4AA6-9BF5-034D0EE97102}"/>
                </a:ext>
              </a:extLst>
            </p:cNvPr>
            <p:cNvGrpSpPr/>
            <p:nvPr/>
          </p:nvGrpSpPr>
          <p:grpSpPr>
            <a:xfrm rot="2213918">
              <a:off x="7927258" y="2609172"/>
              <a:ext cx="681410" cy="606787"/>
              <a:chOff x="8479002" y="1392701"/>
              <a:chExt cx="681410" cy="606787"/>
            </a:xfrm>
          </p:grpSpPr>
          <p:sp>
            <p:nvSpPr>
              <p:cNvPr id="34" name="Oval 33">
                <a:extLst>
                  <a:ext uri="{FF2B5EF4-FFF2-40B4-BE49-F238E27FC236}">
                    <a16:creationId xmlns:a16="http://schemas.microsoft.com/office/drawing/2014/main" id="{9E24013E-60EC-4903-B96C-69D0B5603C5A}"/>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7EE05574-7A17-4D32-830A-2B5FAAFA8838}"/>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CE5F554-B7F2-4C96-9306-06B7819DEC52}"/>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DABA06B-B602-4626-96B3-05112E25CBE4}"/>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CC49D78A-32EC-4DE0-BE39-B9FB3741387F}"/>
                </a:ext>
              </a:extLst>
            </p:cNvPr>
            <p:cNvGrpSpPr/>
            <p:nvPr/>
          </p:nvGrpSpPr>
          <p:grpSpPr>
            <a:xfrm rot="19092839">
              <a:off x="9392466" y="2718139"/>
              <a:ext cx="681410" cy="606787"/>
              <a:chOff x="8479002" y="1392701"/>
              <a:chExt cx="681410" cy="606787"/>
            </a:xfrm>
          </p:grpSpPr>
          <p:sp>
            <p:nvSpPr>
              <p:cNvPr id="30" name="Oval 29">
                <a:extLst>
                  <a:ext uri="{FF2B5EF4-FFF2-40B4-BE49-F238E27FC236}">
                    <a16:creationId xmlns:a16="http://schemas.microsoft.com/office/drawing/2014/main" id="{F4D145E5-1824-4665-BA41-ECFA171DD3EC}"/>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0103D45B-AFFB-4D1D-AEC6-21E7A2DADE38}"/>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02B1B96-9C40-46D8-ADAF-D2885CAED36D}"/>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51BD418-285B-46D9-90C5-7F37001920C0}"/>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5B7C4C9A-1395-4D3D-BDCF-7D00E22113EA}"/>
                </a:ext>
              </a:extLst>
            </p:cNvPr>
            <p:cNvGrpSpPr/>
            <p:nvPr/>
          </p:nvGrpSpPr>
          <p:grpSpPr>
            <a:xfrm rot="16775905">
              <a:off x="8422533" y="2149519"/>
              <a:ext cx="681410" cy="606787"/>
              <a:chOff x="8479002" y="1392701"/>
              <a:chExt cx="681410" cy="606787"/>
            </a:xfrm>
          </p:grpSpPr>
          <p:sp>
            <p:nvSpPr>
              <p:cNvPr id="26" name="Oval 25">
                <a:extLst>
                  <a:ext uri="{FF2B5EF4-FFF2-40B4-BE49-F238E27FC236}">
                    <a16:creationId xmlns:a16="http://schemas.microsoft.com/office/drawing/2014/main" id="{67D6DB50-9939-4C6C-B4D9-D1148ED7A6BA}"/>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9E98FD23-3335-44FE-A81D-8E8DAA8BB471}"/>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9C0DB89-E162-4DFF-A14E-AA0097F1405C}"/>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7544244-7B20-4998-9507-AEC7EC5FFEDF}"/>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 name="Oval 16">
              <a:extLst>
                <a:ext uri="{FF2B5EF4-FFF2-40B4-BE49-F238E27FC236}">
                  <a16:creationId xmlns:a16="http://schemas.microsoft.com/office/drawing/2014/main" id="{CFAA7148-D86E-4291-BDAF-4DDBF1BA618A}"/>
                </a:ext>
              </a:extLst>
            </p:cNvPr>
            <p:cNvSpPr/>
            <p:nvPr/>
          </p:nvSpPr>
          <p:spPr>
            <a:xfrm>
              <a:off x="7806793" y="4465509"/>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B8E93D06-8651-42B8-A787-C5027C0F0885}"/>
                </a:ext>
              </a:extLst>
            </p:cNvPr>
            <p:cNvSpPr/>
            <p:nvPr/>
          </p:nvSpPr>
          <p:spPr>
            <a:xfrm>
              <a:off x="8155347" y="4334355"/>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8BD63913-EA51-4249-BA23-F3921A6DA180}"/>
                </a:ext>
              </a:extLst>
            </p:cNvPr>
            <p:cNvSpPr/>
            <p:nvPr/>
          </p:nvSpPr>
          <p:spPr>
            <a:xfrm>
              <a:off x="8449886" y="448100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EBB658E7-D886-4E7C-8619-FE1810A365AB}"/>
                </a:ext>
              </a:extLst>
            </p:cNvPr>
            <p:cNvSpPr/>
            <p:nvPr/>
          </p:nvSpPr>
          <p:spPr>
            <a:xfrm>
              <a:off x="8832604" y="448100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FFA4E30E-3C06-4B14-B0BE-FF76B78877BC}"/>
                </a:ext>
              </a:extLst>
            </p:cNvPr>
            <p:cNvSpPr/>
            <p:nvPr/>
          </p:nvSpPr>
          <p:spPr>
            <a:xfrm>
              <a:off x="8612722" y="4223983"/>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D3D85100-E28F-4D8F-A000-DEE82020013A}"/>
                </a:ext>
              </a:extLst>
            </p:cNvPr>
            <p:cNvSpPr/>
            <p:nvPr/>
          </p:nvSpPr>
          <p:spPr>
            <a:xfrm>
              <a:off x="9235440" y="448100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ED9770C-3BC5-48F1-B4AB-32110636393B}"/>
                </a:ext>
              </a:extLst>
            </p:cNvPr>
            <p:cNvSpPr/>
            <p:nvPr/>
          </p:nvSpPr>
          <p:spPr>
            <a:xfrm>
              <a:off x="9783089" y="446239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52E37048-BC0A-4E43-B8C4-C5264F0E7D90}"/>
                </a:ext>
              </a:extLst>
            </p:cNvPr>
            <p:cNvSpPr/>
            <p:nvPr/>
          </p:nvSpPr>
          <p:spPr>
            <a:xfrm>
              <a:off x="10278455" y="4451747"/>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DACAAF4B-442E-40E8-8AE2-E16082725CFE}"/>
                </a:ext>
              </a:extLst>
            </p:cNvPr>
            <p:cNvSpPr/>
            <p:nvPr/>
          </p:nvSpPr>
          <p:spPr>
            <a:xfrm>
              <a:off x="10039448" y="4223983"/>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8026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70CA8F-2D87-4687-9F57-088DB23D1D1C}"/>
              </a:ext>
            </a:extLst>
          </p:cNvPr>
          <p:cNvSpPr txBox="1"/>
          <p:nvPr/>
        </p:nvSpPr>
        <p:spPr>
          <a:xfrm>
            <a:off x="3031587" y="225081"/>
            <a:ext cx="6128825" cy="584775"/>
          </a:xfrm>
          <a:prstGeom prst="rect">
            <a:avLst/>
          </a:prstGeom>
          <a:noFill/>
        </p:spPr>
        <p:txBody>
          <a:bodyPr wrap="square" rtlCol="0">
            <a:spAutoFit/>
          </a:bodyPr>
          <a:lstStyle/>
          <a:p>
            <a:pPr algn="ctr"/>
            <a:r>
              <a:rPr lang="en-US" sz="3200" dirty="0"/>
              <a:t>Frozen</a:t>
            </a:r>
          </a:p>
        </p:txBody>
      </p:sp>
      <p:sp>
        <p:nvSpPr>
          <p:cNvPr id="4" name="TextBox 3">
            <a:extLst>
              <a:ext uri="{FF2B5EF4-FFF2-40B4-BE49-F238E27FC236}">
                <a16:creationId xmlns:a16="http://schemas.microsoft.com/office/drawing/2014/main" id="{463185D5-BDF6-4011-9E2C-85BD4A32D900}"/>
              </a:ext>
            </a:extLst>
          </p:cNvPr>
          <p:cNvSpPr txBox="1"/>
          <p:nvPr/>
        </p:nvSpPr>
        <p:spPr>
          <a:xfrm>
            <a:off x="851223" y="1849854"/>
            <a:ext cx="5817271" cy="3046988"/>
          </a:xfrm>
          <a:prstGeom prst="rect">
            <a:avLst/>
          </a:prstGeom>
          <a:noFill/>
        </p:spPr>
        <p:txBody>
          <a:bodyPr wrap="square" rtlCol="0">
            <a:spAutoFit/>
          </a:bodyPr>
          <a:lstStyle/>
          <a:p>
            <a:r>
              <a:rPr lang="en-US" sz="2400" dirty="0"/>
              <a:t>When all of the molecules crystalize into one highly organized mass the water is completely frozen.  During the freezing process the temperature of the water remained at 0 </a:t>
            </a:r>
            <a:r>
              <a:rPr lang="en-US" sz="2400" dirty="0">
                <a:latin typeface="Calibri" panose="020F0502020204030204" pitchFamily="34" charset="0"/>
                <a:cs typeface="Calibri" panose="020F0502020204030204" pitchFamily="34" charset="0"/>
              </a:rPr>
              <a:t>⁰</a:t>
            </a:r>
            <a:r>
              <a:rPr lang="en-US" sz="2400" dirty="0"/>
              <a:t>C, but once the water is completely frozen its temperature can then drop to the temperature of its surroundings. </a:t>
            </a:r>
          </a:p>
          <a:p>
            <a:endParaRPr lang="en-US" sz="2400" b="1" dirty="0"/>
          </a:p>
        </p:txBody>
      </p:sp>
      <p:grpSp>
        <p:nvGrpSpPr>
          <p:cNvPr id="57" name="Group 56">
            <a:extLst>
              <a:ext uri="{FF2B5EF4-FFF2-40B4-BE49-F238E27FC236}">
                <a16:creationId xmlns:a16="http://schemas.microsoft.com/office/drawing/2014/main" id="{D9A909A6-58AB-4DEA-8C9B-22E818EB18E2}"/>
              </a:ext>
            </a:extLst>
          </p:cNvPr>
          <p:cNvGrpSpPr/>
          <p:nvPr/>
        </p:nvGrpSpPr>
        <p:grpSpPr>
          <a:xfrm>
            <a:off x="7699248" y="2286000"/>
            <a:ext cx="3072384" cy="2566416"/>
            <a:chOff x="6675120" y="2286000"/>
            <a:chExt cx="3072384" cy="2566416"/>
          </a:xfrm>
        </p:grpSpPr>
        <p:cxnSp>
          <p:nvCxnSpPr>
            <p:cNvPr id="58" name="Straight Connector 57">
              <a:extLst>
                <a:ext uri="{FF2B5EF4-FFF2-40B4-BE49-F238E27FC236}">
                  <a16:creationId xmlns:a16="http://schemas.microsoft.com/office/drawing/2014/main" id="{2B6BD69B-C2E7-4C53-B587-E64633007B10}"/>
                </a:ext>
              </a:extLst>
            </p:cNvPr>
            <p:cNvCxnSpPr>
              <a:cxnSpLocks/>
            </p:cNvCxnSpPr>
            <p:nvPr/>
          </p:nvCxnSpPr>
          <p:spPr>
            <a:xfrm>
              <a:off x="6711696" y="2286000"/>
              <a:ext cx="0" cy="25481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4A55030-88FC-4442-BC2C-6C3FBC4C1559}"/>
                </a:ext>
              </a:extLst>
            </p:cNvPr>
            <p:cNvCxnSpPr>
              <a:cxnSpLocks/>
            </p:cNvCxnSpPr>
            <p:nvPr/>
          </p:nvCxnSpPr>
          <p:spPr>
            <a:xfrm>
              <a:off x="6675120" y="4834128"/>
              <a:ext cx="307238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5A1AE6F-4877-4A2B-AD09-317667DC757A}"/>
                </a:ext>
              </a:extLst>
            </p:cNvPr>
            <p:cNvCxnSpPr>
              <a:cxnSpLocks/>
            </p:cNvCxnSpPr>
            <p:nvPr/>
          </p:nvCxnSpPr>
          <p:spPr>
            <a:xfrm>
              <a:off x="9729216" y="2304288"/>
              <a:ext cx="0" cy="25481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9" name="Oval 68">
            <a:extLst>
              <a:ext uri="{FF2B5EF4-FFF2-40B4-BE49-F238E27FC236}">
                <a16:creationId xmlns:a16="http://schemas.microsoft.com/office/drawing/2014/main" id="{E3382A46-16A8-46BE-9B5C-61A6F8A68172}"/>
              </a:ext>
            </a:extLst>
          </p:cNvPr>
          <p:cNvSpPr/>
          <p:nvPr/>
        </p:nvSpPr>
        <p:spPr>
          <a:xfrm>
            <a:off x="7788505" y="4479577"/>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CB90BA0-F48C-4F52-8256-F7956F1CAB30}"/>
              </a:ext>
            </a:extLst>
          </p:cNvPr>
          <p:cNvSpPr/>
          <p:nvPr/>
        </p:nvSpPr>
        <p:spPr>
          <a:xfrm>
            <a:off x="8173635" y="4480659"/>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A4DCDED9-6865-4CBE-9149-A45F79EB568B}"/>
              </a:ext>
            </a:extLst>
          </p:cNvPr>
          <p:cNvSpPr/>
          <p:nvPr/>
        </p:nvSpPr>
        <p:spPr>
          <a:xfrm>
            <a:off x="8174743" y="380658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1736379C-FE27-42C5-9302-897C56A7F026}"/>
              </a:ext>
            </a:extLst>
          </p:cNvPr>
          <p:cNvSpPr/>
          <p:nvPr/>
        </p:nvSpPr>
        <p:spPr>
          <a:xfrm>
            <a:off x="10002545" y="4114924"/>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2D513F72-756D-4AC1-9732-8B6DA4634445}"/>
              </a:ext>
            </a:extLst>
          </p:cNvPr>
          <p:cNvSpPr/>
          <p:nvPr/>
        </p:nvSpPr>
        <p:spPr>
          <a:xfrm>
            <a:off x="10369895" y="4451747"/>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D852293B-09DC-41AB-9CE9-88BC3760FC4C}"/>
              </a:ext>
            </a:extLst>
          </p:cNvPr>
          <p:cNvSpPr/>
          <p:nvPr/>
        </p:nvSpPr>
        <p:spPr>
          <a:xfrm>
            <a:off x="10000233" y="4443407"/>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45C23589-65EB-42DC-8E2C-EF00EA7F13ED}"/>
              </a:ext>
            </a:extLst>
          </p:cNvPr>
          <p:cNvSpPr/>
          <p:nvPr/>
        </p:nvSpPr>
        <p:spPr>
          <a:xfrm>
            <a:off x="7794601" y="414242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18675E8B-8110-4F2F-807D-975D2C15C740}"/>
              </a:ext>
            </a:extLst>
          </p:cNvPr>
          <p:cNvSpPr/>
          <p:nvPr/>
        </p:nvSpPr>
        <p:spPr>
          <a:xfrm>
            <a:off x="8181444" y="414129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9BCA9D0A-D0A1-439F-85B2-0A55A497718D}"/>
              </a:ext>
            </a:extLst>
          </p:cNvPr>
          <p:cNvSpPr/>
          <p:nvPr/>
        </p:nvSpPr>
        <p:spPr>
          <a:xfrm>
            <a:off x="7796588" y="380407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29DE010A-A12D-4562-92DE-6E10D565B265}"/>
              </a:ext>
            </a:extLst>
          </p:cNvPr>
          <p:cNvSpPr/>
          <p:nvPr/>
        </p:nvSpPr>
        <p:spPr>
          <a:xfrm>
            <a:off x="9991167" y="3793493"/>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76F52ED8-DEF0-4CA3-9357-CC2A8DB68241}"/>
              </a:ext>
            </a:extLst>
          </p:cNvPr>
          <p:cNvSpPr/>
          <p:nvPr/>
        </p:nvSpPr>
        <p:spPr>
          <a:xfrm>
            <a:off x="10357868" y="4111790"/>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4DCB839F-DF66-4BE9-8863-3D06AF04221B}"/>
              </a:ext>
            </a:extLst>
          </p:cNvPr>
          <p:cNvSpPr/>
          <p:nvPr/>
        </p:nvSpPr>
        <p:spPr>
          <a:xfrm>
            <a:off x="10355596" y="3781562"/>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95D9B5D5-A102-4FB4-AD89-1CA75E340AB6}"/>
              </a:ext>
            </a:extLst>
          </p:cNvPr>
          <p:cNvSpPr>
            <a:spLocks noGrp="1"/>
          </p:cNvSpPr>
          <p:nvPr>
            <p:ph type="sldNum" sz="quarter" idx="12"/>
          </p:nvPr>
        </p:nvSpPr>
        <p:spPr/>
        <p:txBody>
          <a:bodyPr/>
          <a:lstStyle/>
          <a:p>
            <a:fld id="{2715E91D-079E-40E7-A773-F6648BADBF08}" type="slidenum">
              <a:rPr lang="en-US" smtClean="0"/>
              <a:t>10</a:t>
            </a:fld>
            <a:endParaRPr lang="en-US"/>
          </a:p>
        </p:txBody>
      </p:sp>
      <p:sp>
        <p:nvSpPr>
          <p:cNvPr id="34" name="Oval 33">
            <a:extLst>
              <a:ext uri="{FF2B5EF4-FFF2-40B4-BE49-F238E27FC236}">
                <a16:creationId xmlns:a16="http://schemas.microsoft.com/office/drawing/2014/main" id="{8DBC7986-F2DA-4F61-95A0-6EF76AC4BD7F}"/>
              </a:ext>
            </a:extLst>
          </p:cNvPr>
          <p:cNvSpPr/>
          <p:nvPr/>
        </p:nvSpPr>
        <p:spPr>
          <a:xfrm>
            <a:off x="9275713" y="412664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85069871-D789-4AD8-9F3A-A2B4586AEA3A}"/>
              </a:ext>
            </a:extLst>
          </p:cNvPr>
          <p:cNvSpPr/>
          <p:nvPr/>
        </p:nvSpPr>
        <p:spPr>
          <a:xfrm>
            <a:off x="9643063" y="4463469"/>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D6856B4C-EB07-44D1-8CB6-92C08B6AEC1E}"/>
              </a:ext>
            </a:extLst>
          </p:cNvPr>
          <p:cNvSpPr/>
          <p:nvPr/>
        </p:nvSpPr>
        <p:spPr>
          <a:xfrm>
            <a:off x="9273401" y="4455129"/>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611CAC63-2E54-4232-B931-646A6707D77C}"/>
              </a:ext>
            </a:extLst>
          </p:cNvPr>
          <p:cNvSpPr/>
          <p:nvPr/>
        </p:nvSpPr>
        <p:spPr>
          <a:xfrm>
            <a:off x="9264335" y="3805215"/>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D3ECD644-44E9-4E75-A38C-E60D0A552ABC}"/>
              </a:ext>
            </a:extLst>
          </p:cNvPr>
          <p:cNvSpPr/>
          <p:nvPr/>
        </p:nvSpPr>
        <p:spPr>
          <a:xfrm>
            <a:off x="9631036" y="4123512"/>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FBD129D7-6D36-4B12-846B-24C12F33AC8B}"/>
              </a:ext>
            </a:extLst>
          </p:cNvPr>
          <p:cNvSpPr/>
          <p:nvPr/>
        </p:nvSpPr>
        <p:spPr>
          <a:xfrm>
            <a:off x="9628764" y="3793284"/>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782B6021-A52E-47CE-A9C6-C6B017CDB533}"/>
              </a:ext>
            </a:extLst>
          </p:cNvPr>
          <p:cNvSpPr/>
          <p:nvPr/>
        </p:nvSpPr>
        <p:spPr>
          <a:xfrm>
            <a:off x="8554748" y="4144232"/>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FAEB0560-99C2-40CF-8D63-8201B0296E4C}"/>
              </a:ext>
            </a:extLst>
          </p:cNvPr>
          <p:cNvSpPr/>
          <p:nvPr/>
        </p:nvSpPr>
        <p:spPr>
          <a:xfrm>
            <a:off x="8922098" y="4481055"/>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A7BBBD34-5B28-475C-A267-D5545EAE229E}"/>
              </a:ext>
            </a:extLst>
          </p:cNvPr>
          <p:cNvSpPr/>
          <p:nvPr/>
        </p:nvSpPr>
        <p:spPr>
          <a:xfrm>
            <a:off x="8552436" y="4472715"/>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F141BE66-214D-466A-9A04-91C6AF817E9A}"/>
              </a:ext>
            </a:extLst>
          </p:cNvPr>
          <p:cNvSpPr/>
          <p:nvPr/>
        </p:nvSpPr>
        <p:spPr>
          <a:xfrm>
            <a:off x="8543370" y="38228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A1D29633-D1BF-4C2D-969B-57CEF843EB7E}"/>
              </a:ext>
            </a:extLst>
          </p:cNvPr>
          <p:cNvSpPr/>
          <p:nvPr/>
        </p:nvSpPr>
        <p:spPr>
          <a:xfrm>
            <a:off x="8910071" y="4141098"/>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5F64D380-97C5-4171-A188-169CE3AD3ABF}"/>
              </a:ext>
            </a:extLst>
          </p:cNvPr>
          <p:cNvSpPr/>
          <p:nvPr/>
        </p:nvSpPr>
        <p:spPr>
          <a:xfrm>
            <a:off x="8907799" y="3810870"/>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7108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12350F-9D48-489E-8DA6-24D4B756F638}"/>
              </a:ext>
            </a:extLst>
          </p:cNvPr>
          <p:cNvSpPr txBox="1"/>
          <p:nvPr/>
        </p:nvSpPr>
        <p:spPr>
          <a:xfrm>
            <a:off x="2522806" y="2208628"/>
            <a:ext cx="7146388" cy="1384995"/>
          </a:xfrm>
          <a:prstGeom prst="rect">
            <a:avLst/>
          </a:prstGeom>
          <a:noFill/>
        </p:spPr>
        <p:txBody>
          <a:bodyPr wrap="square" rtlCol="0">
            <a:spAutoFit/>
          </a:bodyPr>
          <a:lstStyle/>
          <a:p>
            <a:pPr algn="ctr"/>
            <a:r>
              <a:rPr lang="en-US" sz="2800" dirty="0"/>
              <a:t>Let’s look at to simple experiments to see if we can observe what happens to the temperature of the water when it changes state.</a:t>
            </a:r>
          </a:p>
        </p:txBody>
      </p:sp>
      <p:sp>
        <p:nvSpPr>
          <p:cNvPr id="3" name="Slide Number Placeholder 2">
            <a:extLst>
              <a:ext uri="{FF2B5EF4-FFF2-40B4-BE49-F238E27FC236}">
                <a16:creationId xmlns:a16="http://schemas.microsoft.com/office/drawing/2014/main" id="{41723DE9-C243-4328-BCD7-A1311D322AFE}"/>
              </a:ext>
            </a:extLst>
          </p:cNvPr>
          <p:cNvSpPr>
            <a:spLocks noGrp="1"/>
          </p:cNvSpPr>
          <p:nvPr>
            <p:ph type="sldNum" sz="quarter" idx="12"/>
          </p:nvPr>
        </p:nvSpPr>
        <p:spPr/>
        <p:txBody>
          <a:bodyPr/>
          <a:lstStyle/>
          <a:p>
            <a:fld id="{2715E91D-079E-40E7-A773-F6648BADBF08}" type="slidenum">
              <a:rPr lang="en-US" smtClean="0"/>
              <a:t>11</a:t>
            </a:fld>
            <a:endParaRPr lang="en-US"/>
          </a:p>
        </p:txBody>
      </p:sp>
    </p:spTree>
    <p:extLst>
      <p:ext uri="{BB962C8B-B14F-4D97-AF65-F5344CB8AC3E}">
        <p14:creationId xmlns:p14="http://schemas.microsoft.com/office/powerpoint/2010/main" val="123156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6770B5F-9512-46B5-9BD4-8BFDC6AB61B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095999" y="1475789"/>
            <a:ext cx="5208562" cy="3906422"/>
          </a:xfrm>
          <a:prstGeom prst="rect">
            <a:avLst/>
          </a:prstGeom>
        </p:spPr>
      </p:pic>
      <p:sp>
        <p:nvSpPr>
          <p:cNvPr id="4" name="TextBox 3">
            <a:extLst>
              <a:ext uri="{FF2B5EF4-FFF2-40B4-BE49-F238E27FC236}">
                <a16:creationId xmlns:a16="http://schemas.microsoft.com/office/drawing/2014/main" id="{C387BB23-0398-43FD-8EA9-39B3AAB76EFD}"/>
              </a:ext>
            </a:extLst>
          </p:cNvPr>
          <p:cNvSpPr txBox="1"/>
          <p:nvPr/>
        </p:nvSpPr>
        <p:spPr>
          <a:xfrm>
            <a:off x="3031587" y="225081"/>
            <a:ext cx="6128825" cy="584775"/>
          </a:xfrm>
          <a:prstGeom prst="rect">
            <a:avLst/>
          </a:prstGeom>
          <a:noFill/>
        </p:spPr>
        <p:txBody>
          <a:bodyPr wrap="square" rtlCol="0">
            <a:spAutoFit/>
          </a:bodyPr>
          <a:lstStyle/>
          <a:p>
            <a:pPr algn="ctr"/>
            <a:r>
              <a:rPr lang="en-US" sz="3200" dirty="0"/>
              <a:t>Freezing Experiment</a:t>
            </a:r>
          </a:p>
        </p:txBody>
      </p:sp>
      <p:sp>
        <p:nvSpPr>
          <p:cNvPr id="5" name="TextBox 4">
            <a:extLst>
              <a:ext uri="{FF2B5EF4-FFF2-40B4-BE49-F238E27FC236}">
                <a16:creationId xmlns:a16="http://schemas.microsoft.com/office/drawing/2014/main" id="{B77C14AC-7A62-4D02-B77D-A443CA1D64F1}"/>
              </a:ext>
            </a:extLst>
          </p:cNvPr>
          <p:cNvSpPr txBox="1"/>
          <p:nvPr/>
        </p:nvSpPr>
        <p:spPr>
          <a:xfrm>
            <a:off x="689934" y="1116902"/>
            <a:ext cx="4902590" cy="1569660"/>
          </a:xfrm>
          <a:prstGeom prst="rect">
            <a:avLst/>
          </a:prstGeom>
          <a:noFill/>
        </p:spPr>
        <p:txBody>
          <a:bodyPr wrap="square" rtlCol="0">
            <a:spAutoFit/>
          </a:bodyPr>
          <a:lstStyle/>
          <a:p>
            <a:r>
              <a:rPr lang="en-US" sz="2400" dirty="0"/>
              <a:t>A simple experiment can be conducted to look at the temperature change as a liquid (water) is cooled and becomes a solid (fusion). </a:t>
            </a:r>
          </a:p>
        </p:txBody>
      </p:sp>
      <p:sp>
        <p:nvSpPr>
          <p:cNvPr id="2" name="Slide Number Placeholder 1">
            <a:extLst>
              <a:ext uri="{FF2B5EF4-FFF2-40B4-BE49-F238E27FC236}">
                <a16:creationId xmlns:a16="http://schemas.microsoft.com/office/drawing/2014/main" id="{FE93600B-B3A9-4E74-B7EE-E8C01E79DF2F}"/>
              </a:ext>
            </a:extLst>
          </p:cNvPr>
          <p:cNvSpPr>
            <a:spLocks noGrp="1"/>
          </p:cNvSpPr>
          <p:nvPr>
            <p:ph type="sldNum" sz="quarter" idx="12"/>
          </p:nvPr>
        </p:nvSpPr>
        <p:spPr/>
        <p:txBody>
          <a:bodyPr/>
          <a:lstStyle/>
          <a:p>
            <a:fld id="{2715E91D-079E-40E7-A773-F6648BADBF08}" type="slidenum">
              <a:rPr lang="en-US" smtClean="0"/>
              <a:t>12</a:t>
            </a:fld>
            <a:endParaRPr lang="en-US"/>
          </a:p>
        </p:txBody>
      </p:sp>
      <p:sp>
        <p:nvSpPr>
          <p:cNvPr id="6" name="TextBox 5">
            <a:extLst>
              <a:ext uri="{FF2B5EF4-FFF2-40B4-BE49-F238E27FC236}">
                <a16:creationId xmlns:a16="http://schemas.microsoft.com/office/drawing/2014/main" id="{A58E770B-4562-467B-8274-C68AF7E31B5F}"/>
              </a:ext>
            </a:extLst>
          </p:cNvPr>
          <p:cNvSpPr txBox="1"/>
          <p:nvPr/>
        </p:nvSpPr>
        <p:spPr>
          <a:xfrm>
            <a:off x="689934" y="2912470"/>
            <a:ext cx="4487594" cy="3277820"/>
          </a:xfrm>
          <a:prstGeom prst="rect">
            <a:avLst/>
          </a:prstGeom>
          <a:noFill/>
        </p:spPr>
        <p:txBody>
          <a:bodyPr wrap="square" rtlCol="0">
            <a:spAutoFit/>
          </a:bodyPr>
          <a:lstStyle/>
          <a:p>
            <a:pPr>
              <a:spcBef>
                <a:spcPts val="600"/>
              </a:spcBef>
            </a:pPr>
            <a:r>
              <a:rPr lang="en-US" sz="2400" b="1" dirty="0"/>
              <a:t>Process:</a:t>
            </a:r>
          </a:p>
          <a:p>
            <a:pPr marL="285750" indent="-285750">
              <a:spcBef>
                <a:spcPts val="600"/>
              </a:spcBef>
              <a:buFont typeface="Arial" panose="020B0604020202020204" pitchFamily="34" charset="0"/>
              <a:buChar char="•"/>
            </a:pPr>
            <a:r>
              <a:rPr lang="en-US" sz="2400" dirty="0"/>
              <a:t>Thermistors that are connected to a data acquisition system are placed in test tubes of water</a:t>
            </a:r>
          </a:p>
          <a:p>
            <a:pPr marL="285750" indent="-285750">
              <a:spcBef>
                <a:spcPts val="600"/>
              </a:spcBef>
              <a:buFont typeface="Arial" panose="020B0604020202020204" pitchFamily="34" charset="0"/>
              <a:buChar char="•"/>
            </a:pPr>
            <a:r>
              <a:rPr lang="en-US" sz="2400" dirty="0"/>
              <a:t>The test tubes are placed in the freezer</a:t>
            </a:r>
          </a:p>
          <a:p>
            <a:pPr marL="285750" indent="-285750">
              <a:spcBef>
                <a:spcPts val="600"/>
              </a:spcBef>
              <a:buFont typeface="Arial" panose="020B0604020202020204" pitchFamily="34" charset="0"/>
              <a:buChar char="•"/>
            </a:pPr>
            <a:r>
              <a:rPr lang="en-US" sz="2400" dirty="0"/>
              <a:t>Data is collected while the water cools and then freezes.</a:t>
            </a:r>
          </a:p>
        </p:txBody>
      </p:sp>
    </p:spTree>
    <p:extLst>
      <p:ext uri="{BB962C8B-B14F-4D97-AF65-F5344CB8AC3E}">
        <p14:creationId xmlns:p14="http://schemas.microsoft.com/office/powerpoint/2010/main" val="2331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BEFA0C0F-0752-48B4-A8EE-A662F8AE70C5}"/>
              </a:ext>
            </a:extLst>
          </p:cNvPr>
          <p:cNvGraphicFramePr>
            <a:graphicFrameLocks/>
          </p:cNvGraphicFramePr>
          <p:nvPr>
            <p:extLst>
              <p:ext uri="{D42A27DB-BD31-4B8C-83A1-F6EECF244321}">
                <p14:modId xmlns:p14="http://schemas.microsoft.com/office/powerpoint/2010/main" val="3304929938"/>
              </p:ext>
            </p:extLst>
          </p:nvPr>
        </p:nvGraphicFramePr>
        <p:xfrm>
          <a:off x="1005840" y="438912"/>
          <a:ext cx="9637776" cy="607161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99C8EB9D-33F8-4FA2-80D6-A436FC38AC07}"/>
              </a:ext>
            </a:extLst>
          </p:cNvPr>
          <p:cNvSpPr txBox="1"/>
          <p:nvPr/>
        </p:nvSpPr>
        <p:spPr>
          <a:xfrm>
            <a:off x="2286000" y="1975104"/>
            <a:ext cx="3200400" cy="461665"/>
          </a:xfrm>
          <a:prstGeom prst="rect">
            <a:avLst/>
          </a:prstGeom>
          <a:noFill/>
        </p:spPr>
        <p:txBody>
          <a:bodyPr wrap="square" rtlCol="0">
            <a:spAutoFit/>
          </a:bodyPr>
          <a:lstStyle/>
          <a:p>
            <a:r>
              <a:rPr lang="en-US" sz="2400" dirty="0"/>
              <a:t>Water is cooling down</a:t>
            </a:r>
          </a:p>
        </p:txBody>
      </p:sp>
      <p:sp>
        <p:nvSpPr>
          <p:cNvPr id="7" name="TextBox 6">
            <a:extLst>
              <a:ext uri="{FF2B5EF4-FFF2-40B4-BE49-F238E27FC236}">
                <a16:creationId xmlns:a16="http://schemas.microsoft.com/office/drawing/2014/main" id="{8DC26067-45FA-4C7A-A80A-D54F9127542C}"/>
              </a:ext>
            </a:extLst>
          </p:cNvPr>
          <p:cNvSpPr txBox="1"/>
          <p:nvPr/>
        </p:nvSpPr>
        <p:spPr>
          <a:xfrm>
            <a:off x="7104888" y="2633471"/>
            <a:ext cx="1929384" cy="461665"/>
          </a:xfrm>
          <a:prstGeom prst="rect">
            <a:avLst/>
          </a:prstGeom>
          <a:noFill/>
        </p:spPr>
        <p:txBody>
          <a:bodyPr wrap="square" rtlCol="0">
            <a:spAutoFit/>
          </a:bodyPr>
          <a:lstStyle/>
          <a:p>
            <a:r>
              <a:rPr lang="en-US" sz="2400" dirty="0"/>
              <a:t>Ice is melting</a:t>
            </a:r>
          </a:p>
        </p:txBody>
      </p:sp>
      <p:sp>
        <p:nvSpPr>
          <p:cNvPr id="2" name="Slide Number Placeholder 1">
            <a:extLst>
              <a:ext uri="{FF2B5EF4-FFF2-40B4-BE49-F238E27FC236}">
                <a16:creationId xmlns:a16="http://schemas.microsoft.com/office/drawing/2014/main" id="{EA1FB07D-4A58-41BE-B401-16BC69B56419}"/>
              </a:ext>
            </a:extLst>
          </p:cNvPr>
          <p:cNvSpPr>
            <a:spLocks noGrp="1"/>
          </p:cNvSpPr>
          <p:nvPr>
            <p:ph type="sldNum" sz="quarter" idx="12"/>
          </p:nvPr>
        </p:nvSpPr>
        <p:spPr/>
        <p:txBody>
          <a:bodyPr/>
          <a:lstStyle/>
          <a:p>
            <a:fld id="{2715E91D-079E-40E7-A773-F6648BADBF08}" type="slidenum">
              <a:rPr lang="en-US" smtClean="0"/>
              <a:t>13</a:t>
            </a:fld>
            <a:endParaRPr lang="en-US"/>
          </a:p>
        </p:txBody>
      </p:sp>
    </p:spTree>
    <p:extLst>
      <p:ext uri="{BB962C8B-B14F-4D97-AF65-F5344CB8AC3E}">
        <p14:creationId xmlns:p14="http://schemas.microsoft.com/office/powerpoint/2010/main" val="4075137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3AB7938-A9F4-473B-97ED-68E8548614BD}"/>
              </a:ext>
            </a:extLst>
          </p:cNvPr>
          <p:cNvSpPr>
            <a:spLocks noGrp="1"/>
          </p:cNvSpPr>
          <p:nvPr>
            <p:ph type="sldNum" sz="quarter" idx="12"/>
          </p:nvPr>
        </p:nvSpPr>
        <p:spPr/>
        <p:txBody>
          <a:bodyPr/>
          <a:lstStyle/>
          <a:p>
            <a:fld id="{2715E91D-079E-40E7-A773-F6648BADBF08}" type="slidenum">
              <a:rPr lang="en-US" smtClean="0"/>
              <a:t>14</a:t>
            </a:fld>
            <a:endParaRPr lang="en-US"/>
          </a:p>
        </p:txBody>
      </p:sp>
      <p:sp>
        <p:nvSpPr>
          <p:cNvPr id="3" name="TextBox 2">
            <a:extLst>
              <a:ext uri="{FF2B5EF4-FFF2-40B4-BE49-F238E27FC236}">
                <a16:creationId xmlns:a16="http://schemas.microsoft.com/office/drawing/2014/main" id="{1E03241D-A24A-469E-BF7B-2CA458AD27B8}"/>
              </a:ext>
            </a:extLst>
          </p:cNvPr>
          <p:cNvSpPr txBox="1"/>
          <p:nvPr/>
        </p:nvSpPr>
        <p:spPr>
          <a:xfrm>
            <a:off x="848751" y="379825"/>
            <a:ext cx="10494497" cy="584775"/>
          </a:xfrm>
          <a:prstGeom prst="rect">
            <a:avLst/>
          </a:prstGeom>
          <a:noFill/>
        </p:spPr>
        <p:txBody>
          <a:bodyPr wrap="square" rtlCol="0">
            <a:spAutoFit/>
          </a:bodyPr>
          <a:lstStyle/>
          <a:p>
            <a:pPr algn="ctr"/>
            <a:r>
              <a:rPr lang="en-US" sz="3200" dirty="0"/>
              <a:t>Freezing - Observations</a:t>
            </a:r>
          </a:p>
        </p:txBody>
      </p:sp>
      <p:sp>
        <p:nvSpPr>
          <p:cNvPr id="4" name="TextBox 3">
            <a:extLst>
              <a:ext uri="{FF2B5EF4-FFF2-40B4-BE49-F238E27FC236}">
                <a16:creationId xmlns:a16="http://schemas.microsoft.com/office/drawing/2014/main" id="{7D4A912E-B08C-4633-8EDB-88A90B788A56}"/>
              </a:ext>
            </a:extLst>
          </p:cNvPr>
          <p:cNvSpPr txBox="1"/>
          <p:nvPr/>
        </p:nvSpPr>
        <p:spPr>
          <a:xfrm>
            <a:off x="848751" y="1082745"/>
            <a:ext cx="10367888"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The temperature of the water decreases until it reaches 32 </a:t>
            </a:r>
            <a:r>
              <a:rPr lang="en-US" sz="2400" dirty="0">
                <a:latin typeface="Calibri" panose="020F0502020204030204" pitchFamily="34" charset="0"/>
                <a:cs typeface="Calibri" panose="020F0502020204030204" pitchFamily="34" charset="0"/>
              </a:rPr>
              <a:t>⁰</a:t>
            </a:r>
            <a:r>
              <a:rPr lang="en-US" sz="2400" dirty="0"/>
              <a:t>F (0 </a:t>
            </a:r>
            <a:r>
              <a:rPr lang="en-US" sz="2400" dirty="0">
                <a:latin typeface="Calibri" panose="020F0502020204030204" pitchFamily="34" charset="0"/>
                <a:cs typeface="Calibri" panose="020F0502020204030204" pitchFamily="34" charset="0"/>
              </a:rPr>
              <a:t>⁰</a:t>
            </a:r>
            <a:r>
              <a:rPr lang="en-US" sz="2400" dirty="0"/>
              <a:t>C).  During this time the water is still liquid.</a:t>
            </a:r>
          </a:p>
        </p:txBody>
      </p:sp>
      <p:sp>
        <p:nvSpPr>
          <p:cNvPr id="5" name="TextBox 4">
            <a:extLst>
              <a:ext uri="{FF2B5EF4-FFF2-40B4-BE49-F238E27FC236}">
                <a16:creationId xmlns:a16="http://schemas.microsoft.com/office/drawing/2014/main" id="{A7E2D62C-36B4-434E-870D-953148DA7571}"/>
              </a:ext>
            </a:extLst>
          </p:cNvPr>
          <p:cNvSpPr txBox="1"/>
          <p:nvPr/>
        </p:nvSpPr>
        <p:spPr>
          <a:xfrm>
            <a:off x="848751" y="2030059"/>
            <a:ext cx="10367888"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t>Once the temperature of the water reaches 32 </a:t>
            </a:r>
            <a:r>
              <a:rPr lang="en-US" sz="2400" dirty="0">
                <a:latin typeface="Calibri" panose="020F0502020204030204" pitchFamily="34" charset="0"/>
                <a:cs typeface="Calibri" panose="020F0502020204030204" pitchFamily="34" charset="0"/>
              </a:rPr>
              <a:t>⁰</a:t>
            </a:r>
            <a:r>
              <a:rPr lang="en-US" sz="2400" dirty="0"/>
              <a:t>F the temperature stops changing and stays constant.  During this period the water started to be come a solid along the walls of the test tube.</a:t>
            </a:r>
          </a:p>
        </p:txBody>
      </p:sp>
      <p:sp>
        <p:nvSpPr>
          <p:cNvPr id="6" name="TextBox 5">
            <a:extLst>
              <a:ext uri="{FF2B5EF4-FFF2-40B4-BE49-F238E27FC236}">
                <a16:creationId xmlns:a16="http://schemas.microsoft.com/office/drawing/2014/main" id="{F0BA87ED-E792-4523-BCF3-1E1605F0170D}"/>
              </a:ext>
            </a:extLst>
          </p:cNvPr>
          <p:cNvSpPr txBox="1"/>
          <p:nvPr/>
        </p:nvSpPr>
        <p:spPr>
          <a:xfrm>
            <a:off x="848751" y="3373441"/>
            <a:ext cx="10367888"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Once water became completely solid, the temperature dropped once again, ultimately reaching the temperature of the air inside the freezer.  </a:t>
            </a:r>
          </a:p>
        </p:txBody>
      </p:sp>
      <p:sp>
        <p:nvSpPr>
          <p:cNvPr id="7" name="TextBox 6">
            <a:extLst>
              <a:ext uri="{FF2B5EF4-FFF2-40B4-BE49-F238E27FC236}">
                <a16:creationId xmlns:a16="http://schemas.microsoft.com/office/drawing/2014/main" id="{D64A9BD6-9DC4-40FA-9AA3-F9120282998D}"/>
              </a:ext>
            </a:extLst>
          </p:cNvPr>
          <p:cNvSpPr txBox="1"/>
          <p:nvPr/>
        </p:nvSpPr>
        <p:spPr>
          <a:xfrm>
            <a:off x="848751" y="4303831"/>
            <a:ext cx="10367888"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When the test tube was removed from the freezer, the temperature of the ice rose to 32 </a:t>
            </a:r>
            <a:r>
              <a:rPr lang="en-US" sz="2400" dirty="0">
                <a:latin typeface="Calibri" panose="020F0502020204030204" pitchFamily="34" charset="0"/>
                <a:cs typeface="Calibri" panose="020F0502020204030204" pitchFamily="34" charset="0"/>
              </a:rPr>
              <a:t>⁰</a:t>
            </a:r>
            <a:r>
              <a:rPr lang="en-US" sz="2400" dirty="0"/>
              <a:t>F and then remained constant for a period of time.  </a:t>
            </a:r>
          </a:p>
        </p:txBody>
      </p:sp>
      <p:sp>
        <p:nvSpPr>
          <p:cNvPr id="9" name="TextBox 8">
            <a:extLst>
              <a:ext uri="{FF2B5EF4-FFF2-40B4-BE49-F238E27FC236}">
                <a16:creationId xmlns:a16="http://schemas.microsoft.com/office/drawing/2014/main" id="{F6EC7BB4-2AD4-4506-9CD5-E4B1BBFEF426}"/>
              </a:ext>
            </a:extLst>
          </p:cNvPr>
          <p:cNvSpPr txBox="1"/>
          <p:nvPr/>
        </p:nvSpPr>
        <p:spPr>
          <a:xfrm>
            <a:off x="848751" y="5225147"/>
            <a:ext cx="10367888"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The temperature of the water rose once the ice had melted, ultimately climbing up to the air temperature in the room.  </a:t>
            </a:r>
          </a:p>
        </p:txBody>
      </p:sp>
    </p:spTree>
    <p:extLst>
      <p:ext uri="{BB962C8B-B14F-4D97-AF65-F5344CB8AC3E}">
        <p14:creationId xmlns:p14="http://schemas.microsoft.com/office/powerpoint/2010/main" val="473597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D84C016-EC73-4BC9-A1DA-E024E6D0D600}"/>
              </a:ext>
            </a:extLst>
          </p:cNvPr>
          <p:cNvSpPr>
            <a:spLocks noGrp="1"/>
          </p:cNvSpPr>
          <p:nvPr>
            <p:ph type="sldNum" sz="quarter" idx="12"/>
          </p:nvPr>
        </p:nvSpPr>
        <p:spPr/>
        <p:txBody>
          <a:bodyPr/>
          <a:lstStyle/>
          <a:p>
            <a:fld id="{2715E91D-079E-40E7-A773-F6648BADBF08}" type="slidenum">
              <a:rPr lang="en-US" smtClean="0"/>
              <a:t>15</a:t>
            </a:fld>
            <a:endParaRPr lang="en-US"/>
          </a:p>
        </p:txBody>
      </p:sp>
      <p:sp>
        <p:nvSpPr>
          <p:cNvPr id="3" name="TextBox 2">
            <a:extLst>
              <a:ext uri="{FF2B5EF4-FFF2-40B4-BE49-F238E27FC236}">
                <a16:creationId xmlns:a16="http://schemas.microsoft.com/office/drawing/2014/main" id="{0677DE29-F47D-4A5C-921A-7A5AA7148BFD}"/>
              </a:ext>
            </a:extLst>
          </p:cNvPr>
          <p:cNvSpPr txBox="1"/>
          <p:nvPr/>
        </p:nvSpPr>
        <p:spPr>
          <a:xfrm>
            <a:off x="848751" y="379825"/>
            <a:ext cx="10494497" cy="584775"/>
          </a:xfrm>
          <a:prstGeom prst="rect">
            <a:avLst/>
          </a:prstGeom>
          <a:noFill/>
        </p:spPr>
        <p:txBody>
          <a:bodyPr wrap="square" rtlCol="0">
            <a:spAutoFit/>
          </a:bodyPr>
          <a:lstStyle/>
          <a:p>
            <a:pPr algn="ctr"/>
            <a:r>
              <a:rPr lang="en-US" sz="3200" dirty="0"/>
              <a:t>Freezing - Conclusions</a:t>
            </a:r>
          </a:p>
        </p:txBody>
      </p:sp>
      <p:sp>
        <p:nvSpPr>
          <p:cNvPr id="4" name="TextBox 3">
            <a:extLst>
              <a:ext uri="{FF2B5EF4-FFF2-40B4-BE49-F238E27FC236}">
                <a16:creationId xmlns:a16="http://schemas.microsoft.com/office/drawing/2014/main" id="{4AA3CCC7-AD1C-456D-9213-B3059F12CEF8}"/>
              </a:ext>
            </a:extLst>
          </p:cNvPr>
          <p:cNvSpPr txBox="1"/>
          <p:nvPr/>
        </p:nvSpPr>
        <p:spPr>
          <a:xfrm>
            <a:off x="993131" y="1459831"/>
            <a:ext cx="10494496" cy="2215991"/>
          </a:xfrm>
          <a:prstGeom prst="rect">
            <a:avLst/>
          </a:prstGeom>
          <a:noFill/>
        </p:spPr>
        <p:txBody>
          <a:bodyPr wrap="square" rtlCol="0">
            <a:spAutoFit/>
          </a:bodyPr>
          <a:lstStyle/>
          <a:p>
            <a:pPr marL="285750" indent="-285750">
              <a:buFont typeface="Arial" panose="020B0604020202020204" pitchFamily="34" charset="0"/>
              <a:buChar char="•"/>
            </a:pPr>
            <a:r>
              <a:rPr lang="en-US" sz="2400" dirty="0"/>
              <a:t>The temperature of the water does indeed remain constant while the water changes from liquid to solid.</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Once the water is completely solid, its temperature is free to drop to the temperature of its surroundings.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029571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3AB7938-A9F4-473B-97ED-68E8548614BD}"/>
              </a:ext>
            </a:extLst>
          </p:cNvPr>
          <p:cNvSpPr>
            <a:spLocks noGrp="1"/>
          </p:cNvSpPr>
          <p:nvPr>
            <p:ph type="sldNum" sz="quarter" idx="12"/>
          </p:nvPr>
        </p:nvSpPr>
        <p:spPr/>
        <p:txBody>
          <a:bodyPr/>
          <a:lstStyle/>
          <a:p>
            <a:fld id="{2715E91D-079E-40E7-A773-F6648BADBF08}" type="slidenum">
              <a:rPr lang="en-US" smtClean="0"/>
              <a:t>16</a:t>
            </a:fld>
            <a:endParaRPr lang="en-US"/>
          </a:p>
        </p:txBody>
      </p:sp>
      <p:sp>
        <p:nvSpPr>
          <p:cNvPr id="3" name="TextBox 2">
            <a:extLst>
              <a:ext uri="{FF2B5EF4-FFF2-40B4-BE49-F238E27FC236}">
                <a16:creationId xmlns:a16="http://schemas.microsoft.com/office/drawing/2014/main" id="{1E03241D-A24A-469E-BF7B-2CA458AD27B8}"/>
              </a:ext>
            </a:extLst>
          </p:cNvPr>
          <p:cNvSpPr txBox="1"/>
          <p:nvPr/>
        </p:nvSpPr>
        <p:spPr>
          <a:xfrm>
            <a:off x="848751" y="379825"/>
            <a:ext cx="10494497" cy="584775"/>
          </a:xfrm>
          <a:prstGeom prst="rect">
            <a:avLst/>
          </a:prstGeom>
          <a:noFill/>
        </p:spPr>
        <p:txBody>
          <a:bodyPr wrap="square" rtlCol="0">
            <a:spAutoFit/>
          </a:bodyPr>
          <a:lstStyle/>
          <a:p>
            <a:pPr algn="ctr"/>
            <a:r>
              <a:rPr lang="en-US" sz="3200" dirty="0"/>
              <a:t>Why does the temperature stay constant during freezing?</a:t>
            </a:r>
          </a:p>
        </p:txBody>
      </p:sp>
      <p:sp>
        <p:nvSpPr>
          <p:cNvPr id="4" name="TextBox 3">
            <a:extLst>
              <a:ext uri="{FF2B5EF4-FFF2-40B4-BE49-F238E27FC236}">
                <a16:creationId xmlns:a16="http://schemas.microsoft.com/office/drawing/2014/main" id="{7D4A912E-B08C-4633-8EDB-88A90B788A56}"/>
              </a:ext>
            </a:extLst>
          </p:cNvPr>
          <p:cNvSpPr txBox="1"/>
          <p:nvPr/>
        </p:nvSpPr>
        <p:spPr>
          <a:xfrm>
            <a:off x="1228577" y="1490008"/>
            <a:ext cx="9959926" cy="1938992"/>
          </a:xfrm>
          <a:prstGeom prst="rect">
            <a:avLst/>
          </a:prstGeom>
          <a:noFill/>
        </p:spPr>
        <p:txBody>
          <a:bodyPr wrap="square" rtlCol="0">
            <a:spAutoFit/>
          </a:bodyPr>
          <a:lstStyle/>
          <a:p>
            <a:r>
              <a:rPr lang="en-US" sz="2400" dirty="0"/>
              <a:t>When water </a:t>
            </a:r>
            <a:r>
              <a:rPr lang="en-US" sz="2400" b="1" dirty="0"/>
              <a:t>freezes</a:t>
            </a:r>
            <a:r>
              <a:rPr lang="en-US" sz="2400" dirty="0"/>
              <a:t> (liquid-to-solid phase change) the liquid will start to release energy in the form of heat.  This occurs due to the bond-forming phenomena when the water molecules become more organized and crystalize.    This heat replaces the heat being drawn way by the cold surroundings of the freezer. </a:t>
            </a:r>
          </a:p>
        </p:txBody>
      </p:sp>
      <p:sp>
        <p:nvSpPr>
          <p:cNvPr id="5" name="TextBox 4">
            <a:extLst>
              <a:ext uri="{FF2B5EF4-FFF2-40B4-BE49-F238E27FC236}">
                <a16:creationId xmlns:a16="http://schemas.microsoft.com/office/drawing/2014/main" id="{277EA683-C382-4C62-B60B-5EB6884814C3}"/>
              </a:ext>
            </a:extLst>
          </p:cNvPr>
          <p:cNvSpPr txBox="1"/>
          <p:nvPr/>
        </p:nvSpPr>
        <p:spPr>
          <a:xfrm>
            <a:off x="1228577" y="3671667"/>
            <a:ext cx="9758290" cy="1938992"/>
          </a:xfrm>
          <a:prstGeom prst="rect">
            <a:avLst/>
          </a:prstGeom>
          <a:noFill/>
        </p:spPr>
        <p:txBody>
          <a:bodyPr wrap="square" rtlCol="0">
            <a:spAutoFit/>
          </a:bodyPr>
          <a:lstStyle/>
          <a:p>
            <a:r>
              <a:rPr lang="en-US" sz="2400" dirty="0"/>
              <a:t>An interesting thing happens when water freezes.  Generally, when an object is cooled, it contracts and becomes more dense (same mass in slightly smaller volume).  However, when water freezes it actually expands and become less dense.  This is why ice floats and the surface of a pond freezes and not the bottom…</a:t>
            </a:r>
          </a:p>
        </p:txBody>
      </p:sp>
    </p:spTree>
    <p:extLst>
      <p:ext uri="{BB962C8B-B14F-4D97-AF65-F5344CB8AC3E}">
        <p14:creationId xmlns:p14="http://schemas.microsoft.com/office/powerpoint/2010/main" val="92998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652ACF-3BA1-4014-8AB5-F953D09413E4}"/>
              </a:ext>
            </a:extLst>
          </p:cNvPr>
          <p:cNvSpPr>
            <a:spLocks noGrp="1"/>
          </p:cNvSpPr>
          <p:nvPr>
            <p:ph type="sldNum" sz="quarter" idx="12"/>
          </p:nvPr>
        </p:nvSpPr>
        <p:spPr/>
        <p:txBody>
          <a:bodyPr/>
          <a:lstStyle/>
          <a:p>
            <a:fld id="{2715E91D-079E-40E7-A773-F6648BADBF08}" type="slidenum">
              <a:rPr lang="en-US" smtClean="0"/>
              <a:t>17</a:t>
            </a:fld>
            <a:endParaRPr lang="en-US"/>
          </a:p>
        </p:txBody>
      </p:sp>
      <p:sp>
        <p:nvSpPr>
          <p:cNvPr id="3" name="TextBox 2">
            <a:extLst>
              <a:ext uri="{FF2B5EF4-FFF2-40B4-BE49-F238E27FC236}">
                <a16:creationId xmlns:a16="http://schemas.microsoft.com/office/drawing/2014/main" id="{05AD9BCD-65B7-43CE-87F2-1087D0EBA26D}"/>
              </a:ext>
            </a:extLst>
          </p:cNvPr>
          <p:cNvSpPr txBox="1"/>
          <p:nvPr/>
        </p:nvSpPr>
        <p:spPr>
          <a:xfrm>
            <a:off x="1170333" y="4277954"/>
            <a:ext cx="10154652" cy="1938992"/>
          </a:xfrm>
          <a:prstGeom prst="rect">
            <a:avLst/>
          </a:prstGeom>
          <a:noFill/>
        </p:spPr>
        <p:txBody>
          <a:bodyPr wrap="square" rtlCol="0">
            <a:spAutoFit/>
          </a:bodyPr>
          <a:lstStyle/>
          <a:p>
            <a:r>
              <a:rPr lang="en-US" sz="2400" b="1" dirty="0"/>
              <a:t>Governing Equations -</a:t>
            </a:r>
          </a:p>
          <a:p>
            <a:endParaRPr lang="en-US" sz="2400" dirty="0"/>
          </a:p>
          <a:p>
            <a:r>
              <a:rPr lang="en-US" sz="2400" b="1" dirty="0"/>
              <a:t>     q   =   n   *   C   *   ∆T	</a:t>
            </a:r>
            <a:r>
              <a:rPr lang="en-US" sz="2400" dirty="0"/>
              <a:t>(when material is not undergoing a phase change)</a:t>
            </a:r>
          </a:p>
          <a:p>
            <a:r>
              <a:rPr lang="en-US" sz="2400" dirty="0"/>
              <a:t>  </a:t>
            </a:r>
          </a:p>
          <a:p>
            <a:r>
              <a:rPr lang="en-US" sz="2400" b="1" dirty="0"/>
              <a:t>     q   =   n   *   (- ∆</a:t>
            </a:r>
            <a:r>
              <a:rPr lang="en-US" sz="2400" b="1" dirty="0" err="1"/>
              <a:t>H</a:t>
            </a:r>
            <a:r>
              <a:rPr lang="en-US" sz="2400" b="1" dirty="0" err="1">
                <a:latin typeface="Calibri" panose="020F0502020204030204" pitchFamily="34" charset="0"/>
                <a:cs typeface="Calibri" panose="020F0502020204030204" pitchFamily="34" charset="0"/>
              </a:rPr>
              <a:t>⁰</a:t>
            </a:r>
            <a:r>
              <a:rPr lang="en-US" sz="2400" b="1" baseline="-25000" dirty="0" err="1"/>
              <a:t>fus</a:t>
            </a:r>
            <a:r>
              <a:rPr lang="en-US" sz="2400" b="1" dirty="0"/>
              <a:t>)	</a:t>
            </a:r>
            <a:r>
              <a:rPr lang="en-US" sz="2400" dirty="0"/>
              <a:t>(when material is undergoing a phase change)</a:t>
            </a:r>
          </a:p>
        </p:txBody>
      </p:sp>
      <p:sp>
        <p:nvSpPr>
          <p:cNvPr id="4" name="TextBox 3">
            <a:extLst>
              <a:ext uri="{FF2B5EF4-FFF2-40B4-BE49-F238E27FC236}">
                <a16:creationId xmlns:a16="http://schemas.microsoft.com/office/drawing/2014/main" id="{D0E0E66C-420D-4D93-ACA2-F482FECDF681}"/>
              </a:ext>
            </a:extLst>
          </p:cNvPr>
          <p:cNvSpPr txBox="1"/>
          <p:nvPr/>
        </p:nvSpPr>
        <p:spPr>
          <a:xfrm>
            <a:off x="687961" y="249560"/>
            <a:ext cx="10816078" cy="1077218"/>
          </a:xfrm>
          <a:prstGeom prst="rect">
            <a:avLst/>
          </a:prstGeom>
          <a:noFill/>
        </p:spPr>
        <p:txBody>
          <a:bodyPr wrap="square" rtlCol="0">
            <a:spAutoFit/>
          </a:bodyPr>
          <a:lstStyle/>
          <a:p>
            <a:pPr algn="ctr"/>
            <a:r>
              <a:rPr lang="en-US" sz="3200" dirty="0"/>
              <a:t>Calculating the heat (q) that must be removed from a test tube of water to make it freeze and then reach the freezer temp</a:t>
            </a:r>
          </a:p>
        </p:txBody>
      </p:sp>
      <p:sp>
        <p:nvSpPr>
          <p:cNvPr id="5" name="TextBox 4">
            <a:extLst>
              <a:ext uri="{FF2B5EF4-FFF2-40B4-BE49-F238E27FC236}">
                <a16:creationId xmlns:a16="http://schemas.microsoft.com/office/drawing/2014/main" id="{3D9D2C59-3A79-4AAE-A770-4F0D08540890}"/>
              </a:ext>
            </a:extLst>
          </p:cNvPr>
          <p:cNvSpPr txBox="1"/>
          <p:nvPr/>
        </p:nvSpPr>
        <p:spPr>
          <a:xfrm>
            <a:off x="1170333" y="1466182"/>
            <a:ext cx="10494497" cy="2677656"/>
          </a:xfrm>
          <a:prstGeom prst="rect">
            <a:avLst/>
          </a:prstGeom>
          <a:noFill/>
        </p:spPr>
        <p:txBody>
          <a:bodyPr wrap="square" rtlCol="0">
            <a:spAutoFit/>
          </a:bodyPr>
          <a:lstStyle/>
          <a:p>
            <a:r>
              <a:rPr lang="en-US" sz="2400" b="1" dirty="0"/>
              <a:t>Required Information -</a:t>
            </a:r>
          </a:p>
          <a:p>
            <a:endParaRPr lang="en-US" sz="2400" dirty="0"/>
          </a:p>
          <a:p>
            <a:r>
              <a:rPr lang="en-US" sz="2400" dirty="0"/>
              <a:t>	                        Amount of Water:   10  g</a:t>
            </a:r>
          </a:p>
          <a:p>
            <a:r>
              <a:rPr lang="en-US" sz="2400" dirty="0"/>
              <a:t>                 Total Change in Temperature:   18 C  (room temp) to  -11 C (freezer temp)</a:t>
            </a:r>
          </a:p>
          <a:p>
            <a:r>
              <a:rPr lang="en-US" sz="2400" dirty="0"/>
              <a:t>Molar heat capacity of liquid water (C):   75.4  J/mol * </a:t>
            </a:r>
            <a:r>
              <a:rPr lang="en-US" sz="2400" dirty="0">
                <a:latin typeface="Calibri" panose="020F0502020204030204" pitchFamily="34" charset="0"/>
                <a:cs typeface="Calibri" panose="020F0502020204030204" pitchFamily="34" charset="0"/>
              </a:rPr>
              <a:t>⁰</a:t>
            </a:r>
            <a:r>
              <a:rPr lang="en-US" sz="2400" dirty="0"/>
              <a:t>C</a:t>
            </a:r>
          </a:p>
          <a:p>
            <a:r>
              <a:rPr lang="en-US" sz="2400" dirty="0"/>
              <a:t>  Molar heat capacity of solid water (C):  37.6  J/mol * </a:t>
            </a:r>
            <a:r>
              <a:rPr lang="en-US" sz="2400" dirty="0">
                <a:latin typeface="Calibri" panose="020F0502020204030204" pitchFamily="34" charset="0"/>
                <a:cs typeface="Calibri" panose="020F0502020204030204" pitchFamily="34" charset="0"/>
              </a:rPr>
              <a:t>⁰</a:t>
            </a:r>
            <a:r>
              <a:rPr lang="en-US" sz="2400" dirty="0"/>
              <a:t>C</a:t>
            </a:r>
          </a:p>
          <a:p>
            <a:r>
              <a:rPr lang="en-US" sz="2400" dirty="0"/>
              <a:t>          Heat of Fusion for Water (∆</a:t>
            </a:r>
            <a:r>
              <a:rPr lang="en-US" sz="2400" dirty="0" err="1"/>
              <a:t>H</a:t>
            </a:r>
            <a:r>
              <a:rPr lang="en-US" sz="2400" dirty="0" err="1">
                <a:latin typeface="Calibri" panose="020F0502020204030204" pitchFamily="34" charset="0"/>
                <a:cs typeface="Calibri" panose="020F0502020204030204" pitchFamily="34" charset="0"/>
              </a:rPr>
              <a:t>⁰</a:t>
            </a:r>
            <a:r>
              <a:rPr lang="en-US" sz="2400" baseline="-25000" dirty="0" err="1"/>
              <a:t>fus</a:t>
            </a:r>
            <a:r>
              <a:rPr lang="en-US" sz="2400" dirty="0"/>
              <a:t>) :  6.02  kJ/mol</a:t>
            </a:r>
          </a:p>
        </p:txBody>
      </p:sp>
    </p:spTree>
    <p:extLst>
      <p:ext uri="{BB962C8B-B14F-4D97-AF65-F5344CB8AC3E}">
        <p14:creationId xmlns:p14="http://schemas.microsoft.com/office/powerpoint/2010/main" val="3679660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F1BB25D-1F2E-4D68-89FA-986B0CCCD403}"/>
              </a:ext>
            </a:extLst>
          </p:cNvPr>
          <p:cNvSpPr>
            <a:spLocks noGrp="1"/>
          </p:cNvSpPr>
          <p:nvPr>
            <p:ph type="sldNum" sz="quarter" idx="12"/>
          </p:nvPr>
        </p:nvSpPr>
        <p:spPr/>
        <p:txBody>
          <a:bodyPr/>
          <a:lstStyle/>
          <a:p>
            <a:fld id="{2715E91D-079E-40E7-A773-F6648BADBF08}" type="slidenum">
              <a:rPr lang="en-US" smtClean="0"/>
              <a:t>18</a:t>
            </a:fld>
            <a:endParaRPr lang="en-US"/>
          </a:p>
        </p:txBody>
      </p:sp>
      <p:sp>
        <p:nvSpPr>
          <p:cNvPr id="5" name="TextBox 4">
            <a:extLst>
              <a:ext uri="{FF2B5EF4-FFF2-40B4-BE49-F238E27FC236}">
                <a16:creationId xmlns:a16="http://schemas.microsoft.com/office/drawing/2014/main" id="{C0A3F6C9-FBB6-4934-A88D-1AA0A97B3475}"/>
              </a:ext>
            </a:extLst>
          </p:cNvPr>
          <p:cNvSpPr txBox="1"/>
          <p:nvPr/>
        </p:nvSpPr>
        <p:spPr>
          <a:xfrm>
            <a:off x="1219197" y="671972"/>
            <a:ext cx="9368591" cy="461665"/>
          </a:xfrm>
          <a:prstGeom prst="rect">
            <a:avLst/>
          </a:prstGeom>
          <a:noFill/>
        </p:spPr>
        <p:txBody>
          <a:bodyPr wrap="square" rtlCol="0">
            <a:spAutoFit/>
          </a:bodyPr>
          <a:lstStyle/>
          <a:p>
            <a:r>
              <a:rPr lang="en-US" sz="2400" dirty="0"/>
              <a:t>First we need to calculate the number of moles of water in the test tube:</a:t>
            </a:r>
          </a:p>
        </p:txBody>
      </p:sp>
      <p:sp>
        <p:nvSpPr>
          <p:cNvPr id="6" name="TextBox 5">
            <a:extLst>
              <a:ext uri="{FF2B5EF4-FFF2-40B4-BE49-F238E27FC236}">
                <a16:creationId xmlns:a16="http://schemas.microsoft.com/office/drawing/2014/main" id="{34A1E76F-5839-47E9-BF7E-2BBEA11B0C62}"/>
              </a:ext>
            </a:extLst>
          </p:cNvPr>
          <p:cNvSpPr txBox="1"/>
          <p:nvPr/>
        </p:nvSpPr>
        <p:spPr>
          <a:xfrm>
            <a:off x="1219197" y="2758865"/>
            <a:ext cx="9769645" cy="1938992"/>
          </a:xfrm>
          <a:prstGeom prst="rect">
            <a:avLst/>
          </a:prstGeom>
          <a:noFill/>
        </p:spPr>
        <p:txBody>
          <a:bodyPr wrap="square" rtlCol="0">
            <a:spAutoFit/>
          </a:bodyPr>
          <a:lstStyle/>
          <a:p>
            <a:r>
              <a:rPr lang="en-US" sz="2400" dirty="0"/>
              <a:t>We then need to make calculations for each stage the liquid passes through:</a:t>
            </a:r>
          </a:p>
          <a:p>
            <a:endParaRPr lang="en-US" sz="2400" dirty="0"/>
          </a:p>
          <a:p>
            <a:r>
              <a:rPr lang="en-US" sz="2400" dirty="0"/>
              <a:t>	Stage 1 – Cooling water from room temperature to freezing point</a:t>
            </a:r>
          </a:p>
          <a:p>
            <a:r>
              <a:rPr lang="en-US" sz="2400" dirty="0"/>
              <a:t>	Stage 2 – Freeing the water</a:t>
            </a:r>
          </a:p>
          <a:p>
            <a:r>
              <a:rPr lang="en-US" sz="2400" dirty="0"/>
              <a:t>	Stage 3 – Cooling the solid water to the freezer temperature	</a:t>
            </a:r>
          </a:p>
        </p:txBody>
      </p:sp>
      <p:sp>
        <p:nvSpPr>
          <p:cNvPr id="7" name="TextBox 6">
            <a:extLst>
              <a:ext uri="{FF2B5EF4-FFF2-40B4-BE49-F238E27FC236}">
                <a16:creationId xmlns:a16="http://schemas.microsoft.com/office/drawing/2014/main" id="{4930E55E-D51B-4669-AAC5-23A19CC32E0A}"/>
              </a:ext>
            </a:extLst>
          </p:cNvPr>
          <p:cNvSpPr txBox="1"/>
          <p:nvPr/>
        </p:nvSpPr>
        <p:spPr>
          <a:xfrm>
            <a:off x="2165683" y="1327553"/>
            <a:ext cx="7684169"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t>1 mole of water has a mass of 18.02 g</a:t>
            </a:r>
          </a:p>
          <a:p>
            <a:pPr marL="342900" indent="-342900">
              <a:buFont typeface="Arial" panose="020B0604020202020204" pitchFamily="34" charset="0"/>
              <a:buChar char="•"/>
            </a:pPr>
            <a:r>
              <a:rPr lang="en-US" sz="2400" dirty="0"/>
              <a:t>There were 10 g of water in the test tube</a:t>
            </a:r>
          </a:p>
          <a:p>
            <a:pPr marL="342900" indent="-342900">
              <a:buFont typeface="Arial" panose="020B0604020202020204" pitchFamily="34" charset="0"/>
              <a:buChar char="•"/>
            </a:pPr>
            <a:r>
              <a:rPr lang="en-US" sz="2400" dirty="0"/>
              <a:t>Moles of water  =  10 g  (1 mole / 18.02 g)  =   0.56 mole</a:t>
            </a:r>
          </a:p>
        </p:txBody>
      </p:sp>
      <p:sp>
        <p:nvSpPr>
          <p:cNvPr id="8" name="TextBox 7">
            <a:extLst>
              <a:ext uri="{FF2B5EF4-FFF2-40B4-BE49-F238E27FC236}">
                <a16:creationId xmlns:a16="http://schemas.microsoft.com/office/drawing/2014/main" id="{143E00AA-0FAC-4A42-B6F1-04F240645D35}"/>
              </a:ext>
            </a:extLst>
          </p:cNvPr>
          <p:cNvSpPr txBox="1"/>
          <p:nvPr/>
        </p:nvSpPr>
        <p:spPr>
          <a:xfrm>
            <a:off x="1219196" y="5079521"/>
            <a:ext cx="9368591" cy="830997"/>
          </a:xfrm>
          <a:prstGeom prst="rect">
            <a:avLst/>
          </a:prstGeom>
          <a:noFill/>
        </p:spPr>
        <p:txBody>
          <a:bodyPr wrap="square" rtlCol="0">
            <a:spAutoFit/>
          </a:bodyPr>
          <a:lstStyle/>
          <a:p>
            <a:r>
              <a:rPr lang="en-US" sz="2400" dirty="0"/>
              <a:t>According to </a:t>
            </a:r>
            <a:r>
              <a:rPr lang="en-US" sz="2400" b="1" dirty="0"/>
              <a:t>Hess’s Law</a:t>
            </a:r>
            <a:r>
              <a:rPr lang="en-US" sz="2400" dirty="0"/>
              <a:t>, the total heat released is the sum of the heat losses from each stage.</a:t>
            </a:r>
          </a:p>
        </p:txBody>
      </p:sp>
    </p:spTree>
    <p:extLst>
      <p:ext uri="{BB962C8B-B14F-4D97-AF65-F5344CB8AC3E}">
        <p14:creationId xmlns:p14="http://schemas.microsoft.com/office/powerpoint/2010/main" val="2380441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30F8189-1B77-49E5-8F8A-0B2275326774}"/>
              </a:ext>
            </a:extLst>
          </p:cNvPr>
          <p:cNvSpPr>
            <a:spLocks noGrp="1"/>
          </p:cNvSpPr>
          <p:nvPr>
            <p:ph type="sldNum" sz="quarter" idx="12"/>
          </p:nvPr>
        </p:nvSpPr>
        <p:spPr/>
        <p:txBody>
          <a:bodyPr/>
          <a:lstStyle/>
          <a:p>
            <a:fld id="{2715E91D-079E-40E7-A773-F6648BADBF08}" type="slidenum">
              <a:rPr lang="en-US" smtClean="0"/>
              <a:t>19</a:t>
            </a:fld>
            <a:endParaRPr lang="en-US"/>
          </a:p>
        </p:txBody>
      </p:sp>
      <p:sp>
        <p:nvSpPr>
          <p:cNvPr id="3" name="TextBox 2">
            <a:extLst>
              <a:ext uri="{FF2B5EF4-FFF2-40B4-BE49-F238E27FC236}">
                <a16:creationId xmlns:a16="http://schemas.microsoft.com/office/drawing/2014/main" id="{D1DA5DC2-3E17-4625-A5E4-D4D760394044}"/>
              </a:ext>
            </a:extLst>
          </p:cNvPr>
          <p:cNvSpPr txBox="1"/>
          <p:nvPr/>
        </p:nvSpPr>
        <p:spPr>
          <a:xfrm>
            <a:off x="1074814" y="578688"/>
            <a:ext cx="9368591" cy="461665"/>
          </a:xfrm>
          <a:prstGeom prst="rect">
            <a:avLst/>
          </a:prstGeom>
          <a:noFill/>
        </p:spPr>
        <p:txBody>
          <a:bodyPr wrap="square" rtlCol="0">
            <a:spAutoFit/>
          </a:bodyPr>
          <a:lstStyle/>
          <a:p>
            <a:r>
              <a:rPr lang="en-US" sz="2400" b="1" dirty="0"/>
              <a:t>Stage 1</a:t>
            </a:r>
            <a:r>
              <a:rPr lang="en-US" sz="2400" dirty="0"/>
              <a:t> – Cooling the water from room temperature to the freezing point</a:t>
            </a:r>
          </a:p>
        </p:txBody>
      </p:sp>
      <p:sp>
        <p:nvSpPr>
          <p:cNvPr id="4" name="TextBox 3">
            <a:extLst>
              <a:ext uri="{FF2B5EF4-FFF2-40B4-BE49-F238E27FC236}">
                <a16:creationId xmlns:a16="http://schemas.microsoft.com/office/drawing/2014/main" id="{39100676-7448-4B08-8F6F-31DC2FA724BB}"/>
              </a:ext>
            </a:extLst>
          </p:cNvPr>
          <p:cNvSpPr txBox="1"/>
          <p:nvPr/>
        </p:nvSpPr>
        <p:spPr>
          <a:xfrm>
            <a:off x="1074812" y="2662537"/>
            <a:ext cx="9368591" cy="461665"/>
          </a:xfrm>
          <a:prstGeom prst="rect">
            <a:avLst/>
          </a:prstGeom>
          <a:noFill/>
        </p:spPr>
        <p:txBody>
          <a:bodyPr wrap="square" rtlCol="0">
            <a:spAutoFit/>
          </a:bodyPr>
          <a:lstStyle/>
          <a:p>
            <a:r>
              <a:rPr lang="en-US" sz="2400" b="1" dirty="0"/>
              <a:t>Stage 2</a:t>
            </a:r>
            <a:r>
              <a:rPr lang="en-US" sz="2400" dirty="0"/>
              <a:t> – Freezing the water</a:t>
            </a:r>
          </a:p>
        </p:txBody>
      </p:sp>
      <p:sp>
        <p:nvSpPr>
          <p:cNvPr id="5" name="TextBox 4">
            <a:extLst>
              <a:ext uri="{FF2B5EF4-FFF2-40B4-BE49-F238E27FC236}">
                <a16:creationId xmlns:a16="http://schemas.microsoft.com/office/drawing/2014/main" id="{694087BF-93CF-4CFB-9C11-DE81B2357FE6}"/>
              </a:ext>
            </a:extLst>
          </p:cNvPr>
          <p:cNvSpPr txBox="1"/>
          <p:nvPr/>
        </p:nvSpPr>
        <p:spPr>
          <a:xfrm>
            <a:off x="1074813" y="4543592"/>
            <a:ext cx="9368591" cy="461665"/>
          </a:xfrm>
          <a:prstGeom prst="rect">
            <a:avLst/>
          </a:prstGeom>
          <a:noFill/>
        </p:spPr>
        <p:txBody>
          <a:bodyPr wrap="square" rtlCol="0">
            <a:spAutoFit/>
          </a:bodyPr>
          <a:lstStyle/>
          <a:p>
            <a:r>
              <a:rPr lang="en-US" sz="2400" b="1" dirty="0"/>
              <a:t>Stage 3</a:t>
            </a:r>
            <a:r>
              <a:rPr lang="en-US" sz="2400" dirty="0"/>
              <a:t> – Cooling the solid water to the temperature of the freezer</a:t>
            </a:r>
          </a:p>
        </p:txBody>
      </p:sp>
      <p:sp>
        <p:nvSpPr>
          <p:cNvPr id="6" name="TextBox 5">
            <a:extLst>
              <a:ext uri="{FF2B5EF4-FFF2-40B4-BE49-F238E27FC236}">
                <a16:creationId xmlns:a16="http://schemas.microsoft.com/office/drawing/2014/main" id="{F0FDED08-BF31-4566-B84B-25F33EA6E4F5}"/>
              </a:ext>
            </a:extLst>
          </p:cNvPr>
          <p:cNvSpPr txBox="1"/>
          <p:nvPr/>
        </p:nvSpPr>
        <p:spPr>
          <a:xfrm>
            <a:off x="1235241" y="1274096"/>
            <a:ext cx="8422105" cy="1200329"/>
          </a:xfrm>
          <a:prstGeom prst="rect">
            <a:avLst/>
          </a:prstGeom>
          <a:noFill/>
        </p:spPr>
        <p:txBody>
          <a:bodyPr wrap="square" rtlCol="0">
            <a:spAutoFit/>
          </a:bodyPr>
          <a:lstStyle/>
          <a:p>
            <a:r>
              <a:rPr lang="en-US" sz="2400" dirty="0"/>
              <a:t>q   =   n   *   C   *   ∆T</a:t>
            </a:r>
          </a:p>
          <a:p>
            <a:r>
              <a:rPr lang="en-US" sz="2400" dirty="0"/>
              <a:t>     =   0.56 mole   *   75.4  J/(mole*</a:t>
            </a:r>
            <a:r>
              <a:rPr lang="en-US" sz="2400" dirty="0">
                <a:latin typeface="Calibri" panose="020F0502020204030204" pitchFamily="34" charset="0"/>
                <a:cs typeface="Calibri" panose="020F0502020204030204" pitchFamily="34" charset="0"/>
              </a:rPr>
              <a:t>⁰</a:t>
            </a:r>
            <a:r>
              <a:rPr lang="en-US" sz="2400" dirty="0"/>
              <a:t>C)   *   ( 0 </a:t>
            </a:r>
            <a:r>
              <a:rPr lang="en-US" sz="2400" dirty="0">
                <a:latin typeface="Calibri" panose="020F0502020204030204" pitchFamily="34" charset="0"/>
                <a:cs typeface="Calibri" panose="020F0502020204030204" pitchFamily="34" charset="0"/>
              </a:rPr>
              <a:t>⁰</a:t>
            </a:r>
            <a:r>
              <a:rPr lang="en-US" sz="2400" dirty="0"/>
              <a:t>C  -  18 </a:t>
            </a:r>
            <a:r>
              <a:rPr lang="en-US" sz="2400" dirty="0">
                <a:latin typeface="Calibri" panose="020F0502020204030204" pitchFamily="34" charset="0"/>
                <a:cs typeface="Calibri" panose="020F0502020204030204" pitchFamily="34" charset="0"/>
              </a:rPr>
              <a:t>⁰</a:t>
            </a:r>
            <a:r>
              <a:rPr lang="en-US" sz="2400" dirty="0"/>
              <a:t>C )</a:t>
            </a:r>
          </a:p>
          <a:p>
            <a:r>
              <a:rPr lang="en-US" sz="2400" dirty="0"/>
              <a:t>     =   -  760 J   =   </a:t>
            </a:r>
            <a:r>
              <a:rPr lang="en-US" sz="2400" b="1" dirty="0"/>
              <a:t>- 0.76  kJ</a:t>
            </a:r>
          </a:p>
        </p:txBody>
      </p:sp>
      <p:sp>
        <p:nvSpPr>
          <p:cNvPr id="7" name="TextBox 6">
            <a:extLst>
              <a:ext uri="{FF2B5EF4-FFF2-40B4-BE49-F238E27FC236}">
                <a16:creationId xmlns:a16="http://schemas.microsoft.com/office/drawing/2014/main" id="{2CD37626-ED99-4A2E-8FD3-F2B2988FE111}"/>
              </a:ext>
            </a:extLst>
          </p:cNvPr>
          <p:cNvSpPr txBox="1"/>
          <p:nvPr/>
        </p:nvSpPr>
        <p:spPr>
          <a:xfrm>
            <a:off x="1235241" y="3146630"/>
            <a:ext cx="8422105" cy="1200329"/>
          </a:xfrm>
          <a:prstGeom prst="rect">
            <a:avLst/>
          </a:prstGeom>
          <a:noFill/>
        </p:spPr>
        <p:txBody>
          <a:bodyPr wrap="square" rtlCol="0">
            <a:spAutoFit/>
          </a:bodyPr>
          <a:lstStyle/>
          <a:p>
            <a:r>
              <a:rPr lang="en-US" sz="2400" dirty="0"/>
              <a:t>q   =  n  *  (- ∆</a:t>
            </a:r>
            <a:r>
              <a:rPr lang="en-US" sz="2400" dirty="0" err="1"/>
              <a:t>H</a:t>
            </a:r>
            <a:r>
              <a:rPr lang="en-US" sz="2400" dirty="0" err="1">
                <a:latin typeface="Calibri" panose="020F0502020204030204" pitchFamily="34" charset="0"/>
                <a:cs typeface="Calibri" panose="020F0502020204030204" pitchFamily="34" charset="0"/>
              </a:rPr>
              <a:t>⁰</a:t>
            </a:r>
            <a:r>
              <a:rPr lang="en-US" sz="2400" baseline="-25000" dirty="0" err="1"/>
              <a:t>fus</a:t>
            </a:r>
            <a:r>
              <a:rPr lang="en-US" sz="2400" dirty="0"/>
              <a:t>)	</a:t>
            </a:r>
          </a:p>
          <a:p>
            <a:r>
              <a:rPr lang="en-US" sz="2400" dirty="0"/>
              <a:t>      =   0.56 mole   *  (- 6.02  kJ/mole)</a:t>
            </a:r>
          </a:p>
          <a:p>
            <a:r>
              <a:rPr lang="en-US" sz="2400" dirty="0"/>
              <a:t>     =   </a:t>
            </a:r>
            <a:r>
              <a:rPr lang="en-US" sz="2400" b="1" dirty="0"/>
              <a:t>- 3.4  kJ</a:t>
            </a:r>
          </a:p>
        </p:txBody>
      </p:sp>
      <p:sp>
        <p:nvSpPr>
          <p:cNvPr id="8" name="TextBox 7">
            <a:extLst>
              <a:ext uri="{FF2B5EF4-FFF2-40B4-BE49-F238E27FC236}">
                <a16:creationId xmlns:a16="http://schemas.microsoft.com/office/drawing/2014/main" id="{4BB816F3-CF5A-4CE9-BBAB-9915184CF9BF}"/>
              </a:ext>
            </a:extLst>
          </p:cNvPr>
          <p:cNvSpPr txBox="1"/>
          <p:nvPr/>
        </p:nvSpPr>
        <p:spPr>
          <a:xfrm>
            <a:off x="1235241" y="5100929"/>
            <a:ext cx="8422105" cy="1200329"/>
          </a:xfrm>
          <a:prstGeom prst="rect">
            <a:avLst/>
          </a:prstGeom>
          <a:noFill/>
        </p:spPr>
        <p:txBody>
          <a:bodyPr wrap="square" rtlCol="0">
            <a:spAutoFit/>
          </a:bodyPr>
          <a:lstStyle/>
          <a:p>
            <a:r>
              <a:rPr lang="en-US" sz="2400" dirty="0"/>
              <a:t>q   =   n   *   C   *   ∆T</a:t>
            </a:r>
          </a:p>
          <a:p>
            <a:r>
              <a:rPr lang="en-US" sz="2400" dirty="0"/>
              <a:t>     =   0.56 mole   *   37.6  J/(mole*</a:t>
            </a:r>
            <a:r>
              <a:rPr lang="en-US" sz="2400" dirty="0">
                <a:latin typeface="Calibri" panose="020F0502020204030204" pitchFamily="34" charset="0"/>
                <a:cs typeface="Calibri" panose="020F0502020204030204" pitchFamily="34" charset="0"/>
              </a:rPr>
              <a:t>⁰</a:t>
            </a:r>
            <a:r>
              <a:rPr lang="en-US" sz="2400" dirty="0"/>
              <a:t>C)   *   ( - 11 </a:t>
            </a:r>
            <a:r>
              <a:rPr lang="en-US" sz="2400" dirty="0">
                <a:latin typeface="Calibri" panose="020F0502020204030204" pitchFamily="34" charset="0"/>
                <a:cs typeface="Calibri" panose="020F0502020204030204" pitchFamily="34" charset="0"/>
              </a:rPr>
              <a:t>⁰</a:t>
            </a:r>
            <a:r>
              <a:rPr lang="en-US" sz="2400" dirty="0"/>
              <a:t>C  -  0 </a:t>
            </a:r>
            <a:r>
              <a:rPr lang="en-US" sz="2400" dirty="0">
                <a:latin typeface="Calibri" panose="020F0502020204030204" pitchFamily="34" charset="0"/>
                <a:cs typeface="Calibri" panose="020F0502020204030204" pitchFamily="34" charset="0"/>
              </a:rPr>
              <a:t>⁰</a:t>
            </a:r>
            <a:r>
              <a:rPr lang="en-US" sz="2400" dirty="0"/>
              <a:t>C )</a:t>
            </a:r>
          </a:p>
          <a:p>
            <a:r>
              <a:rPr lang="en-US" sz="2400" dirty="0"/>
              <a:t>     =   -  231  J   =   </a:t>
            </a:r>
            <a:r>
              <a:rPr lang="en-US" sz="2400" b="1" dirty="0"/>
              <a:t>- 0.23 kJ</a:t>
            </a:r>
          </a:p>
        </p:txBody>
      </p:sp>
    </p:spTree>
    <p:extLst>
      <p:ext uri="{BB962C8B-B14F-4D97-AF65-F5344CB8AC3E}">
        <p14:creationId xmlns:p14="http://schemas.microsoft.com/office/powerpoint/2010/main" val="414807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0E1E4C-8BCF-4EEC-A55F-89EAC645CEE2}"/>
              </a:ext>
            </a:extLst>
          </p:cNvPr>
          <p:cNvSpPr txBox="1"/>
          <p:nvPr/>
        </p:nvSpPr>
        <p:spPr>
          <a:xfrm>
            <a:off x="3873304" y="225082"/>
            <a:ext cx="4445391" cy="584775"/>
          </a:xfrm>
          <a:prstGeom prst="rect">
            <a:avLst/>
          </a:prstGeom>
          <a:noFill/>
        </p:spPr>
        <p:txBody>
          <a:bodyPr wrap="square" rtlCol="0">
            <a:spAutoFit/>
          </a:bodyPr>
          <a:lstStyle/>
          <a:p>
            <a:pPr algn="ctr"/>
            <a:r>
              <a:rPr lang="en-US" sz="3200" dirty="0"/>
              <a:t>Phase Change</a:t>
            </a:r>
          </a:p>
        </p:txBody>
      </p:sp>
      <p:sp>
        <p:nvSpPr>
          <p:cNvPr id="3" name="TextBox 2">
            <a:extLst>
              <a:ext uri="{FF2B5EF4-FFF2-40B4-BE49-F238E27FC236}">
                <a16:creationId xmlns:a16="http://schemas.microsoft.com/office/drawing/2014/main" id="{0FA793E2-2FAA-4F50-839A-FFA87A6FCFAF}"/>
              </a:ext>
            </a:extLst>
          </p:cNvPr>
          <p:cNvSpPr txBox="1"/>
          <p:nvPr/>
        </p:nvSpPr>
        <p:spPr>
          <a:xfrm>
            <a:off x="596823" y="969754"/>
            <a:ext cx="10998351" cy="830997"/>
          </a:xfrm>
          <a:prstGeom prst="rect">
            <a:avLst/>
          </a:prstGeom>
          <a:noFill/>
        </p:spPr>
        <p:txBody>
          <a:bodyPr wrap="square" rtlCol="0">
            <a:spAutoFit/>
          </a:bodyPr>
          <a:lstStyle/>
          <a:p>
            <a:r>
              <a:rPr lang="en-US" sz="2400" dirty="0"/>
              <a:t>A phase change is when matter changes from one physical state to another.  A physical state can be “solid”, “liquid”, or “gas”.</a:t>
            </a:r>
          </a:p>
        </p:txBody>
      </p:sp>
      <p:graphicFrame>
        <p:nvGraphicFramePr>
          <p:cNvPr id="4" name="Chart 3">
            <a:extLst>
              <a:ext uri="{FF2B5EF4-FFF2-40B4-BE49-F238E27FC236}">
                <a16:creationId xmlns:a16="http://schemas.microsoft.com/office/drawing/2014/main" id="{93A66C71-9EC7-429F-AD8F-5D26575D0F92}"/>
              </a:ext>
            </a:extLst>
          </p:cNvPr>
          <p:cNvGraphicFramePr>
            <a:graphicFrameLocks/>
          </p:cNvGraphicFramePr>
          <p:nvPr>
            <p:extLst>
              <p:ext uri="{D42A27DB-BD31-4B8C-83A1-F6EECF244321}">
                <p14:modId xmlns:p14="http://schemas.microsoft.com/office/powerpoint/2010/main" val="4040820137"/>
              </p:ext>
            </p:extLst>
          </p:nvPr>
        </p:nvGraphicFramePr>
        <p:xfrm>
          <a:off x="1356047" y="1987361"/>
          <a:ext cx="9479902" cy="4226827"/>
        </p:xfrm>
        <a:graphic>
          <a:graphicData uri="http://schemas.openxmlformats.org/drawingml/2006/chart">
            <c:chart xmlns:c="http://schemas.openxmlformats.org/drawingml/2006/chart" xmlns:r="http://schemas.openxmlformats.org/officeDocument/2006/relationships" r:id="rId2"/>
          </a:graphicData>
        </a:graphic>
      </p:graphicFrame>
      <p:sp>
        <p:nvSpPr>
          <p:cNvPr id="10" name="Slide Number Placeholder 9">
            <a:extLst>
              <a:ext uri="{FF2B5EF4-FFF2-40B4-BE49-F238E27FC236}">
                <a16:creationId xmlns:a16="http://schemas.microsoft.com/office/drawing/2014/main" id="{B6EE8BE7-6796-497C-8D19-0FF01E899800}"/>
              </a:ext>
            </a:extLst>
          </p:cNvPr>
          <p:cNvSpPr>
            <a:spLocks noGrp="1"/>
          </p:cNvSpPr>
          <p:nvPr>
            <p:ph type="sldNum" sz="quarter" idx="12"/>
          </p:nvPr>
        </p:nvSpPr>
        <p:spPr/>
        <p:txBody>
          <a:bodyPr/>
          <a:lstStyle/>
          <a:p>
            <a:fld id="{2715E91D-079E-40E7-A773-F6648BADBF08}" type="slidenum">
              <a:rPr lang="en-US" smtClean="0"/>
              <a:t>2</a:t>
            </a:fld>
            <a:endParaRPr lang="en-US"/>
          </a:p>
        </p:txBody>
      </p:sp>
      <p:sp>
        <p:nvSpPr>
          <p:cNvPr id="5" name="TextBox 4">
            <a:extLst>
              <a:ext uri="{FF2B5EF4-FFF2-40B4-BE49-F238E27FC236}">
                <a16:creationId xmlns:a16="http://schemas.microsoft.com/office/drawing/2014/main" id="{E8A5C364-D455-466A-802C-B84A11E5C5A1}"/>
              </a:ext>
            </a:extLst>
          </p:cNvPr>
          <p:cNvSpPr txBox="1"/>
          <p:nvPr/>
        </p:nvSpPr>
        <p:spPr>
          <a:xfrm>
            <a:off x="8610600" y="2194560"/>
            <a:ext cx="2984574" cy="1938992"/>
          </a:xfrm>
          <a:prstGeom prst="rect">
            <a:avLst/>
          </a:prstGeom>
          <a:solidFill>
            <a:schemeClr val="bg1"/>
          </a:solidFill>
        </p:spPr>
        <p:txBody>
          <a:bodyPr wrap="square" rtlCol="0">
            <a:spAutoFit/>
          </a:bodyPr>
          <a:lstStyle/>
          <a:p>
            <a:r>
              <a:rPr lang="en-US" sz="2000" dirty="0"/>
              <a:t>This diagram shows how the temperature changes when water is cooled and changes state from a gas to a liquid, and then to a  solid.</a:t>
            </a:r>
          </a:p>
        </p:txBody>
      </p:sp>
    </p:spTree>
    <p:extLst>
      <p:ext uri="{BB962C8B-B14F-4D97-AF65-F5344CB8AC3E}">
        <p14:creationId xmlns:p14="http://schemas.microsoft.com/office/powerpoint/2010/main" val="2941219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1A24264-1C01-4DF1-8C6D-E3A35DA1FCEA}"/>
              </a:ext>
            </a:extLst>
          </p:cNvPr>
          <p:cNvSpPr>
            <a:spLocks noGrp="1"/>
          </p:cNvSpPr>
          <p:nvPr>
            <p:ph type="sldNum" sz="quarter" idx="12"/>
          </p:nvPr>
        </p:nvSpPr>
        <p:spPr/>
        <p:txBody>
          <a:bodyPr/>
          <a:lstStyle/>
          <a:p>
            <a:fld id="{2715E91D-079E-40E7-A773-F6648BADBF08}" type="slidenum">
              <a:rPr lang="en-US" smtClean="0"/>
              <a:t>20</a:t>
            </a:fld>
            <a:endParaRPr lang="en-US"/>
          </a:p>
        </p:txBody>
      </p:sp>
      <p:sp>
        <p:nvSpPr>
          <p:cNvPr id="3" name="TextBox 2">
            <a:extLst>
              <a:ext uri="{FF2B5EF4-FFF2-40B4-BE49-F238E27FC236}">
                <a16:creationId xmlns:a16="http://schemas.microsoft.com/office/drawing/2014/main" id="{F294DCB5-7AC2-4700-A2EF-CE783E3E9E92}"/>
              </a:ext>
            </a:extLst>
          </p:cNvPr>
          <p:cNvSpPr txBox="1"/>
          <p:nvPr/>
        </p:nvSpPr>
        <p:spPr>
          <a:xfrm>
            <a:off x="2133600" y="882316"/>
            <a:ext cx="8293768" cy="1938992"/>
          </a:xfrm>
          <a:prstGeom prst="rect">
            <a:avLst/>
          </a:prstGeom>
          <a:noFill/>
        </p:spPr>
        <p:txBody>
          <a:bodyPr wrap="square" rtlCol="0">
            <a:spAutoFit/>
          </a:bodyPr>
          <a:lstStyle/>
          <a:p>
            <a:r>
              <a:rPr lang="en-US" sz="2400" dirty="0"/>
              <a:t>From Hess’ Law:</a:t>
            </a:r>
          </a:p>
          <a:p>
            <a:endParaRPr lang="en-US" sz="2400" dirty="0"/>
          </a:p>
          <a:p>
            <a:r>
              <a:rPr lang="en-US" sz="2400" dirty="0"/>
              <a:t>Total Heat Loss  =   </a:t>
            </a:r>
            <a:r>
              <a:rPr lang="en-US" sz="2400" b="1" dirty="0"/>
              <a:t>- 0.76  kJ  +  ( - 3.4  kJ )  +  ( - 0.23 kJ )</a:t>
            </a:r>
          </a:p>
          <a:p>
            <a:endParaRPr lang="en-US" sz="2400" b="1" dirty="0"/>
          </a:p>
          <a:p>
            <a:r>
              <a:rPr lang="en-US" sz="2400" b="1" dirty="0"/>
              <a:t>		  </a:t>
            </a:r>
            <a:r>
              <a:rPr lang="en-US" sz="2400" dirty="0"/>
              <a:t>=</a:t>
            </a:r>
            <a:r>
              <a:rPr lang="en-US" sz="2400" b="1" dirty="0"/>
              <a:t>   </a:t>
            </a:r>
            <a:r>
              <a:rPr lang="en-US" sz="2400" dirty="0"/>
              <a:t> </a:t>
            </a:r>
            <a:r>
              <a:rPr lang="en-US" sz="2400" b="1" dirty="0"/>
              <a:t>- 4.39  kJ</a:t>
            </a:r>
          </a:p>
        </p:txBody>
      </p:sp>
      <p:sp>
        <p:nvSpPr>
          <p:cNvPr id="4" name="TextBox 3">
            <a:extLst>
              <a:ext uri="{FF2B5EF4-FFF2-40B4-BE49-F238E27FC236}">
                <a16:creationId xmlns:a16="http://schemas.microsoft.com/office/drawing/2014/main" id="{FE60D5C6-CDB7-402B-B6C7-81C71013AAEE}"/>
              </a:ext>
            </a:extLst>
          </p:cNvPr>
          <p:cNvSpPr txBox="1"/>
          <p:nvPr/>
        </p:nvSpPr>
        <p:spPr>
          <a:xfrm>
            <a:off x="1124675" y="3203426"/>
            <a:ext cx="9689432" cy="830997"/>
          </a:xfrm>
          <a:prstGeom prst="rect">
            <a:avLst/>
          </a:prstGeom>
          <a:noFill/>
        </p:spPr>
        <p:txBody>
          <a:bodyPr wrap="square" rtlCol="0">
            <a:spAutoFit/>
          </a:bodyPr>
          <a:lstStyle/>
          <a:p>
            <a:r>
              <a:rPr lang="en-US" sz="2400" dirty="0"/>
              <a:t>Since the governing equations are dependent on the number of moles (a.k.a. mass) of the water, larger amounts of water will result in a higher heat loss. </a:t>
            </a:r>
          </a:p>
        </p:txBody>
      </p:sp>
      <p:sp>
        <p:nvSpPr>
          <p:cNvPr id="5" name="TextBox 4">
            <a:extLst>
              <a:ext uri="{FF2B5EF4-FFF2-40B4-BE49-F238E27FC236}">
                <a16:creationId xmlns:a16="http://schemas.microsoft.com/office/drawing/2014/main" id="{3C23FDCA-DD42-473C-A02A-F56E1F2132B6}"/>
              </a:ext>
            </a:extLst>
          </p:cNvPr>
          <p:cNvSpPr txBox="1"/>
          <p:nvPr/>
        </p:nvSpPr>
        <p:spPr>
          <a:xfrm>
            <a:off x="1124675" y="4247729"/>
            <a:ext cx="9689432" cy="1200329"/>
          </a:xfrm>
          <a:prstGeom prst="rect">
            <a:avLst/>
          </a:prstGeom>
          <a:noFill/>
        </p:spPr>
        <p:txBody>
          <a:bodyPr wrap="square" rtlCol="0">
            <a:spAutoFit/>
          </a:bodyPr>
          <a:lstStyle/>
          <a:p>
            <a:r>
              <a:rPr lang="en-US" sz="2400" dirty="0"/>
              <a:t>Recall that heat and temperature are not the same thing.  The experiment could be conducted with a cup of water, and while the same delta-temperatures would exit, the total heat loss would be much different.</a:t>
            </a:r>
          </a:p>
        </p:txBody>
      </p:sp>
    </p:spTree>
    <p:extLst>
      <p:ext uri="{BB962C8B-B14F-4D97-AF65-F5344CB8AC3E}">
        <p14:creationId xmlns:p14="http://schemas.microsoft.com/office/powerpoint/2010/main" val="731359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57D19B-9542-4B01-91A2-D712DAE08406}"/>
              </a:ext>
            </a:extLst>
          </p:cNvPr>
          <p:cNvSpPr txBox="1"/>
          <p:nvPr/>
        </p:nvSpPr>
        <p:spPr>
          <a:xfrm>
            <a:off x="3031587" y="225081"/>
            <a:ext cx="6128825" cy="584775"/>
          </a:xfrm>
          <a:prstGeom prst="rect">
            <a:avLst/>
          </a:prstGeom>
          <a:noFill/>
        </p:spPr>
        <p:txBody>
          <a:bodyPr wrap="square" rtlCol="0">
            <a:spAutoFit/>
          </a:bodyPr>
          <a:lstStyle/>
          <a:p>
            <a:pPr algn="ctr"/>
            <a:r>
              <a:rPr lang="en-US" sz="3200" dirty="0"/>
              <a:t>Vaporization (Boiling) Experiment</a:t>
            </a:r>
          </a:p>
        </p:txBody>
      </p:sp>
      <p:sp>
        <p:nvSpPr>
          <p:cNvPr id="3" name="TextBox 2">
            <a:extLst>
              <a:ext uri="{FF2B5EF4-FFF2-40B4-BE49-F238E27FC236}">
                <a16:creationId xmlns:a16="http://schemas.microsoft.com/office/drawing/2014/main" id="{11F64940-4E7E-41D6-9004-CEAF12386F86}"/>
              </a:ext>
            </a:extLst>
          </p:cNvPr>
          <p:cNvSpPr txBox="1"/>
          <p:nvPr/>
        </p:nvSpPr>
        <p:spPr>
          <a:xfrm>
            <a:off x="797171" y="997512"/>
            <a:ext cx="4882660" cy="2308324"/>
          </a:xfrm>
          <a:prstGeom prst="rect">
            <a:avLst/>
          </a:prstGeom>
          <a:noFill/>
        </p:spPr>
        <p:txBody>
          <a:bodyPr wrap="square" rtlCol="0">
            <a:spAutoFit/>
          </a:bodyPr>
          <a:lstStyle/>
          <a:p>
            <a:r>
              <a:rPr lang="en-US" sz="2400" dirty="0"/>
              <a:t>Another simple experiment can be conducted to look at the temperature change as a liquid (water) is heated to its boiling point (a.k.a. the point where the liquid water changes to a gas (vapor)).</a:t>
            </a:r>
          </a:p>
        </p:txBody>
      </p:sp>
      <p:pic>
        <p:nvPicPr>
          <p:cNvPr id="5" name="Picture 4">
            <a:extLst>
              <a:ext uri="{FF2B5EF4-FFF2-40B4-BE49-F238E27FC236}">
                <a16:creationId xmlns:a16="http://schemas.microsoft.com/office/drawing/2014/main" id="{2C6E6A31-58C4-4454-B35F-47323C41213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095999" y="1441938"/>
            <a:ext cx="5298831" cy="3974123"/>
          </a:xfrm>
          <a:prstGeom prst="rect">
            <a:avLst/>
          </a:prstGeom>
        </p:spPr>
      </p:pic>
      <p:sp>
        <p:nvSpPr>
          <p:cNvPr id="4" name="Slide Number Placeholder 3">
            <a:extLst>
              <a:ext uri="{FF2B5EF4-FFF2-40B4-BE49-F238E27FC236}">
                <a16:creationId xmlns:a16="http://schemas.microsoft.com/office/drawing/2014/main" id="{E0DB0E1E-4B1D-4B6B-B9B6-E26F6CCD910B}"/>
              </a:ext>
            </a:extLst>
          </p:cNvPr>
          <p:cNvSpPr>
            <a:spLocks noGrp="1"/>
          </p:cNvSpPr>
          <p:nvPr>
            <p:ph type="sldNum" sz="quarter" idx="12"/>
          </p:nvPr>
        </p:nvSpPr>
        <p:spPr/>
        <p:txBody>
          <a:bodyPr/>
          <a:lstStyle/>
          <a:p>
            <a:fld id="{2715E91D-079E-40E7-A773-F6648BADBF08}" type="slidenum">
              <a:rPr lang="en-US" smtClean="0"/>
              <a:t>21</a:t>
            </a:fld>
            <a:endParaRPr lang="en-US"/>
          </a:p>
        </p:txBody>
      </p:sp>
      <p:sp>
        <p:nvSpPr>
          <p:cNvPr id="6" name="TextBox 5">
            <a:extLst>
              <a:ext uri="{FF2B5EF4-FFF2-40B4-BE49-F238E27FC236}">
                <a16:creationId xmlns:a16="http://schemas.microsoft.com/office/drawing/2014/main" id="{2B3FD64B-F0A1-49F1-B059-2CD6E5C0C4AA}"/>
              </a:ext>
            </a:extLst>
          </p:cNvPr>
          <p:cNvSpPr txBox="1"/>
          <p:nvPr/>
        </p:nvSpPr>
        <p:spPr>
          <a:xfrm>
            <a:off x="797170" y="3395672"/>
            <a:ext cx="4709159" cy="2908489"/>
          </a:xfrm>
          <a:prstGeom prst="rect">
            <a:avLst/>
          </a:prstGeom>
          <a:noFill/>
        </p:spPr>
        <p:txBody>
          <a:bodyPr wrap="square" rtlCol="0">
            <a:spAutoFit/>
          </a:bodyPr>
          <a:lstStyle/>
          <a:p>
            <a:pPr>
              <a:spcBef>
                <a:spcPts val="600"/>
              </a:spcBef>
            </a:pPr>
            <a:r>
              <a:rPr lang="en-US" sz="2400" b="1" dirty="0"/>
              <a:t>Process:</a:t>
            </a:r>
          </a:p>
          <a:p>
            <a:pPr marL="285750" indent="-285750">
              <a:spcBef>
                <a:spcPts val="600"/>
              </a:spcBef>
              <a:buFont typeface="Arial" panose="020B0604020202020204" pitchFamily="34" charset="0"/>
              <a:buChar char="•"/>
            </a:pPr>
            <a:r>
              <a:rPr lang="en-US" sz="2400" dirty="0"/>
              <a:t>A thermistor that is connected to a data acquisition system is placed in a pan of water.</a:t>
            </a:r>
          </a:p>
          <a:p>
            <a:pPr marL="285750" indent="-285750">
              <a:spcBef>
                <a:spcPts val="600"/>
              </a:spcBef>
              <a:buFont typeface="Arial" panose="020B0604020202020204" pitchFamily="34" charset="0"/>
              <a:buChar char="•"/>
            </a:pPr>
            <a:r>
              <a:rPr lang="en-US" sz="2400" dirty="0"/>
              <a:t>Stove burner is turned on</a:t>
            </a:r>
          </a:p>
          <a:p>
            <a:pPr marL="285750" indent="-285750">
              <a:spcBef>
                <a:spcPts val="600"/>
              </a:spcBef>
              <a:buFont typeface="Arial" panose="020B0604020202020204" pitchFamily="34" charset="0"/>
              <a:buChar char="•"/>
            </a:pPr>
            <a:r>
              <a:rPr lang="en-US" sz="2400" dirty="0"/>
              <a:t>Data is collected while the water heats up and then boils.</a:t>
            </a:r>
          </a:p>
        </p:txBody>
      </p:sp>
    </p:spTree>
    <p:extLst>
      <p:ext uri="{BB962C8B-B14F-4D97-AF65-F5344CB8AC3E}">
        <p14:creationId xmlns:p14="http://schemas.microsoft.com/office/powerpoint/2010/main" val="1073009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2C853606-1429-4541-9D7B-26FB923E89C0}"/>
              </a:ext>
            </a:extLst>
          </p:cNvPr>
          <p:cNvGraphicFramePr>
            <a:graphicFrameLocks/>
          </p:cNvGraphicFramePr>
          <p:nvPr>
            <p:extLst>
              <p:ext uri="{D42A27DB-BD31-4B8C-83A1-F6EECF244321}">
                <p14:modId xmlns:p14="http://schemas.microsoft.com/office/powerpoint/2010/main" val="1070430860"/>
              </p:ext>
            </p:extLst>
          </p:nvPr>
        </p:nvGraphicFramePr>
        <p:xfrm>
          <a:off x="475488" y="274321"/>
          <a:ext cx="11082528" cy="6400800"/>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Straight Arrow Connector 6">
            <a:extLst>
              <a:ext uri="{FF2B5EF4-FFF2-40B4-BE49-F238E27FC236}">
                <a16:creationId xmlns:a16="http://schemas.microsoft.com/office/drawing/2014/main" id="{A630E58F-F52B-4C9F-B2D3-2234B4F05AD0}"/>
              </a:ext>
            </a:extLst>
          </p:cNvPr>
          <p:cNvCxnSpPr>
            <a:cxnSpLocks/>
          </p:cNvCxnSpPr>
          <p:nvPr/>
        </p:nvCxnSpPr>
        <p:spPr>
          <a:xfrm flipV="1">
            <a:off x="8448683" y="1940768"/>
            <a:ext cx="0" cy="709126"/>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104B82F-D503-41B8-BAE3-8883BCCD8A5B}"/>
              </a:ext>
            </a:extLst>
          </p:cNvPr>
          <p:cNvCxnSpPr>
            <a:cxnSpLocks/>
          </p:cNvCxnSpPr>
          <p:nvPr/>
        </p:nvCxnSpPr>
        <p:spPr>
          <a:xfrm flipV="1">
            <a:off x="6569996" y="1940768"/>
            <a:ext cx="0" cy="709126"/>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A989191-B546-467D-814F-8034DA373F52}"/>
              </a:ext>
            </a:extLst>
          </p:cNvPr>
          <p:cNvSpPr txBox="1"/>
          <p:nvPr/>
        </p:nvSpPr>
        <p:spPr>
          <a:xfrm>
            <a:off x="5466331" y="2626009"/>
            <a:ext cx="1903439" cy="830997"/>
          </a:xfrm>
          <a:prstGeom prst="rect">
            <a:avLst/>
          </a:prstGeom>
          <a:noFill/>
        </p:spPr>
        <p:txBody>
          <a:bodyPr wrap="square" rtlCol="0">
            <a:spAutoFit/>
          </a:bodyPr>
          <a:lstStyle/>
          <a:p>
            <a:r>
              <a:rPr lang="en-US" sz="2400" dirty="0"/>
              <a:t>Water Begins to Boil</a:t>
            </a:r>
          </a:p>
        </p:txBody>
      </p:sp>
      <p:pic>
        <p:nvPicPr>
          <p:cNvPr id="12" name="Picture 11">
            <a:extLst>
              <a:ext uri="{FF2B5EF4-FFF2-40B4-BE49-F238E27FC236}">
                <a16:creationId xmlns:a16="http://schemas.microsoft.com/office/drawing/2014/main" id="{14290D09-AC76-4D74-B676-667FE233527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523831" y="3858929"/>
            <a:ext cx="1677514" cy="1460369"/>
          </a:xfrm>
          <a:prstGeom prst="rect">
            <a:avLst/>
          </a:prstGeom>
        </p:spPr>
      </p:pic>
      <p:sp>
        <p:nvSpPr>
          <p:cNvPr id="13" name="TextBox 12">
            <a:extLst>
              <a:ext uri="{FF2B5EF4-FFF2-40B4-BE49-F238E27FC236}">
                <a16:creationId xmlns:a16="http://schemas.microsoft.com/office/drawing/2014/main" id="{406A90B7-0268-4C5D-B7B6-0562A4C405A2}"/>
              </a:ext>
            </a:extLst>
          </p:cNvPr>
          <p:cNvSpPr txBox="1"/>
          <p:nvPr/>
        </p:nvSpPr>
        <p:spPr>
          <a:xfrm rot="20246081">
            <a:off x="2185110" y="2419060"/>
            <a:ext cx="3292704" cy="461665"/>
          </a:xfrm>
          <a:prstGeom prst="rect">
            <a:avLst/>
          </a:prstGeom>
          <a:noFill/>
        </p:spPr>
        <p:txBody>
          <a:bodyPr wrap="square" rtlCol="0">
            <a:spAutoFit/>
          </a:bodyPr>
          <a:lstStyle/>
          <a:p>
            <a:r>
              <a:rPr lang="en-US" sz="2400" dirty="0"/>
              <a:t>Water is being heated</a:t>
            </a:r>
          </a:p>
        </p:txBody>
      </p:sp>
      <p:sp>
        <p:nvSpPr>
          <p:cNvPr id="14" name="TextBox 13">
            <a:extLst>
              <a:ext uri="{FF2B5EF4-FFF2-40B4-BE49-F238E27FC236}">
                <a16:creationId xmlns:a16="http://schemas.microsoft.com/office/drawing/2014/main" id="{01045553-5065-41C2-A767-E2A2B5F99CB9}"/>
              </a:ext>
            </a:extLst>
          </p:cNvPr>
          <p:cNvSpPr txBox="1"/>
          <p:nvPr/>
        </p:nvSpPr>
        <p:spPr>
          <a:xfrm>
            <a:off x="8572026" y="1886924"/>
            <a:ext cx="2074572" cy="1938992"/>
          </a:xfrm>
          <a:prstGeom prst="rect">
            <a:avLst/>
          </a:prstGeom>
          <a:noFill/>
        </p:spPr>
        <p:txBody>
          <a:bodyPr wrap="square" rtlCol="0">
            <a:spAutoFit/>
          </a:bodyPr>
          <a:lstStyle/>
          <a:p>
            <a:r>
              <a:rPr lang="en-US" sz="2400" dirty="0">
                <a:solidFill>
                  <a:srgbClr val="FF0000"/>
                </a:solidFill>
              </a:rPr>
              <a:t>Heating stopped, water stops boiling and begins to cool</a:t>
            </a:r>
          </a:p>
        </p:txBody>
      </p:sp>
      <p:sp>
        <p:nvSpPr>
          <p:cNvPr id="2" name="Left Brace 1">
            <a:extLst>
              <a:ext uri="{FF2B5EF4-FFF2-40B4-BE49-F238E27FC236}">
                <a16:creationId xmlns:a16="http://schemas.microsoft.com/office/drawing/2014/main" id="{44A8C02F-F23E-4FCA-8969-E6E274392CE6}"/>
              </a:ext>
            </a:extLst>
          </p:cNvPr>
          <p:cNvSpPr/>
          <p:nvPr/>
        </p:nvSpPr>
        <p:spPr>
          <a:xfrm rot="16200000">
            <a:off x="7171312" y="2504565"/>
            <a:ext cx="396917" cy="1751138"/>
          </a:xfrm>
          <a:prstGeom prst="leftBrace">
            <a:avLst>
              <a:gd name="adj1" fmla="val 68622"/>
              <a:gd name="adj2" fmla="val 48393"/>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0A04EB0B-D38C-4F66-861F-2CEF154105A0}"/>
              </a:ext>
            </a:extLst>
          </p:cNvPr>
          <p:cNvSpPr>
            <a:spLocks noGrp="1"/>
          </p:cNvSpPr>
          <p:nvPr>
            <p:ph type="sldNum" sz="quarter" idx="12"/>
          </p:nvPr>
        </p:nvSpPr>
        <p:spPr/>
        <p:txBody>
          <a:bodyPr/>
          <a:lstStyle/>
          <a:p>
            <a:fld id="{2715E91D-079E-40E7-A773-F6648BADBF08}" type="slidenum">
              <a:rPr lang="en-US" smtClean="0"/>
              <a:t>22</a:t>
            </a:fld>
            <a:endParaRPr lang="en-US"/>
          </a:p>
        </p:txBody>
      </p:sp>
    </p:spTree>
    <p:extLst>
      <p:ext uri="{BB962C8B-B14F-4D97-AF65-F5344CB8AC3E}">
        <p14:creationId xmlns:p14="http://schemas.microsoft.com/office/powerpoint/2010/main" val="3302921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3AB7938-A9F4-473B-97ED-68E8548614BD}"/>
              </a:ext>
            </a:extLst>
          </p:cNvPr>
          <p:cNvSpPr>
            <a:spLocks noGrp="1"/>
          </p:cNvSpPr>
          <p:nvPr>
            <p:ph type="sldNum" sz="quarter" idx="12"/>
          </p:nvPr>
        </p:nvSpPr>
        <p:spPr/>
        <p:txBody>
          <a:bodyPr/>
          <a:lstStyle/>
          <a:p>
            <a:fld id="{2715E91D-079E-40E7-A773-F6648BADBF08}" type="slidenum">
              <a:rPr lang="en-US" smtClean="0"/>
              <a:t>23</a:t>
            </a:fld>
            <a:endParaRPr lang="en-US"/>
          </a:p>
        </p:txBody>
      </p:sp>
      <p:sp>
        <p:nvSpPr>
          <p:cNvPr id="3" name="TextBox 2">
            <a:extLst>
              <a:ext uri="{FF2B5EF4-FFF2-40B4-BE49-F238E27FC236}">
                <a16:creationId xmlns:a16="http://schemas.microsoft.com/office/drawing/2014/main" id="{1E03241D-A24A-469E-BF7B-2CA458AD27B8}"/>
              </a:ext>
            </a:extLst>
          </p:cNvPr>
          <p:cNvSpPr txBox="1"/>
          <p:nvPr/>
        </p:nvSpPr>
        <p:spPr>
          <a:xfrm>
            <a:off x="848751" y="379825"/>
            <a:ext cx="10494497" cy="584775"/>
          </a:xfrm>
          <a:prstGeom prst="rect">
            <a:avLst/>
          </a:prstGeom>
          <a:noFill/>
        </p:spPr>
        <p:txBody>
          <a:bodyPr wrap="square" rtlCol="0">
            <a:spAutoFit/>
          </a:bodyPr>
          <a:lstStyle/>
          <a:p>
            <a:pPr algn="ctr"/>
            <a:r>
              <a:rPr lang="en-US" sz="3200" dirty="0"/>
              <a:t>Vaporization - Observations</a:t>
            </a:r>
          </a:p>
        </p:txBody>
      </p:sp>
      <p:sp>
        <p:nvSpPr>
          <p:cNvPr id="4" name="TextBox 3">
            <a:extLst>
              <a:ext uri="{FF2B5EF4-FFF2-40B4-BE49-F238E27FC236}">
                <a16:creationId xmlns:a16="http://schemas.microsoft.com/office/drawing/2014/main" id="{7D4A912E-B08C-4633-8EDB-88A90B788A56}"/>
              </a:ext>
            </a:extLst>
          </p:cNvPr>
          <p:cNvSpPr txBox="1"/>
          <p:nvPr/>
        </p:nvSpPr>
        <p:spPr>
          <a:xfrm>
            <a:off x="1116036" y="1434441"/>
            <a:ext cx="9959926"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The temperature of the water began to climb when the pot was placed on the hot stove burner.</a:t>
            </a:r>
          </a:p>
        </p:txBody>
      </p:sp>
      <p:sp>
        <p:nvSpPr>
          <p:cNvPr id="5" name="TextBox 4">
            <a:extLst>
              <a:ext uri="{FF2B5EF4-FFF2-40B4-BE49-F238E27FC236}">
                <a16:creationId xmlns:a16="http://schemas.microsoft.com/office/drawing/2014/main" id="{D11F3D1F-7D8A-4C99-AD0A-7E5859ED1D8E}"/>
              </a:ext>
            </a:extLst>
          </p:cNvPr>
          <p:cNvSpPr txBox="1"/>
          <p:nvPr/>
        </p:nvSpPr>
        <p:spPr>
          <a:xfrm>
            <a:off x="1116036" y="2413979"/>
            <a:ext cx="9959926"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Bubbles formed on the bottom of the pan prior to the water reaching the boiling temperature (212 </a:t>
            </a:r>
            <a:r>
              <a:rPr lang="en-US" sz="2400" dirty="0">
                <a:latin typeface="Calibri" panose="020F0502020204030204" pitchFamily="34" charset="0"/>
                <a:cs typeface="Calibri" panose="020F0502020204030204" pitchFamily="34" charset="0"/>
              </a:rPr>
              <a:t>⁰</a:t>
            </a:r>
            <a:r>
              <a:rPr lang="en-US" sz="2400" dirty="0"/>
              <a:t>F)</a:t>
            </a:r>
          </a:p>
        </p:txBody>
      </p:sp>
      <p:sp>
        <p:nvSpPr>
          <p:cNvPr id="6" name="TextBox 5">
            <a:extLst>
              <a:ext uri="{FF2B5EF4-FFF2-40B4-BE49-F238E27FC236}">
                <a16:creationId xmlns:a16="http://schemas.microsoft.com/office/drawing/2014/main" id="{E7135591-E8E2-4759-86F1-F74A0DF5376A}"/>
              </a:ext>
            </a:extLst>
          </p:cNvPr>
          <p:cNvSpPr txBox="1"/>
          <p:nvPr/>
        </p:nvSpPr>
        <p:spPr>
          <a:xfrm>
            <a:off x="1116036" y="3429000"/>
            <a:ext cx="9959926"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Once the water began to boil violently the temperature was at 212 </a:t>
            </a:r>
            <a:r>
              <a:rPr lang="en-US" sz="2400" dirty="0">
                <a:latin typeface="Calibri" panose="020F0502020204030204" pitchFamily="34" charset="0"/>
                <a:cs typeface="Calibri" panose="020F0502020204030204" pitchFamily="34" charset="0"/>
              </a:rPr>
              <a:t>⁰</a:t>
            </a:r>
            <a:r>
              <a:rPr lang="en-US" sz="2400" dirty="0"/>
              <a:t>F where it remained throughout the remainder of the experiment.</a:t>
            </a:r>
          </a:p>
        </p:txBody>
      </p:sp>
      <p:sp>
        <p:nvSpPr>
          <p:cNvPr id="8" name="TextBox 7">
            <a:extLst>
              <a:ext uri="{FF2B5EF4-FFF2-40B4-BE49-F238E27FC236}">
                <a16:creationId xmlns:a16="http://schemas.microsoft.com/office/drawing/2014/main" id="{ADFA5760-9CA0-45D3-BC26-F809F2CD5F30}"/>
              </a:ext>
            </a:extLst>
          </p:cNvPr>
          <p:cNvSpPr txBox="1"/>
          <p:nvPr/>
        </p:nvSpPr>
        <p:spPr>
          <a:xfrm>
            <a:off x="1116036" y="4510332"/>
            <a:ext cx="9959926"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The temperature of the water began to drop below the boiling point once the stove burner was turned off.  </a:t>
            </a:r>
          </a:p>
        </p:txBody>
      </p:sp>
    </p:spTree>
    <p:extLst>
      <p:ext uri="{BB962C8B-B14F-4D97-AF65-F5344CB8AC3E}">
        <p14:creationId xmlns:p14="http://schemas.microsoft.com/office/powerpoint/2010/main" val="3334853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D84C016-EC73-4BC9-A1DA-E024E6D0D600}"/>
              </a:ext>
            </a:extLst>
          </p:cNvPr>
          <p:cNvSpPr>
            <a:spLocks noGrp="1"/>
          </p:cNvSpPr>
          <p:nvPr>
            <p:ph type="sldNum" sz="quarter" idx="12"/>
          </p:nvPr>
        </p:nvSpPr>
        <p:spPr/>
        <p:txBody>
          <a:bodyPr/>
          <a:lstStyle/>
          <a:p>
            <a:fld id="{2715E91D-079E-40E7-A773-F6648BADBF08}" type="slidenum">
              <a:rPr lang="en-US" smtClean="0"/>
              <a:t>24</a:t>
            </a:fld>
            <a:endParaRPr lang="en-US"/>
          </a:p>
        </p:txBody>
      </p:sp>
      <p:sp>
        <p:nvSpPr>
          <p:cNvPr id="3" name="TextBox 2">
            <a:extLst>
              <a:ext uri="{FF2B5EF4-FFF2-40B4-BE49-F238E27FC236}">
                <a16:creationId xmlns:a16="http://schemas.microsoft.com/office/drawing/2014/main" id="{0677DE29-F47D-4A5C-921A-7A5AA7148BFD}"/>
              </a:ext>
            </a:extLst>
          </p:cNvPr>
          <p:cNvSpPr txBox="1"/>
          <p:nvPr/>
        </p:nvSpPr>
        <p:spPr>
          <a:xfrm>
            <a:off x="848751" y="379825"/>
            <a:ext cx="10494497" cy="584775"/>
          </a:xfrm>
          <a:prstGeom prst="rect">
            <a:avLst/>
          </a:prstGeom>
          <a:noFill/>
        </p:spPr>
        <p:txBody>
          <a:bodyPr wrap="square" rtlCol="0">
            <a:spAutoFit/>
          </a:bodyPr>
          <a:lstStyle/>
          <a:p>
            <a:pPr algn="ctr"/>
            <a:r>
              <a:rPr lang="en-US" sz="3200" dirty="0"/>
              <a:t>Vaporization - Conclusion</a:t>
            </a:r>
          </a:p>
        </p:txBody>
      </p:sp>
      <p:sp>
        <p:nvSpPr>
          <p:cNvPr id="4" name="TextBox 3">
            <a:extLst>
              <a:ext uri="{FF2B5EF4-FFF2-40B4-BE49-F238E27FC236}">
                <a16:creationId xmlns:a16="http://schemas.microsoft.com/office/drawing/2014/main" id="{4AA3CCC7-AD1C-456D-9213-B3059F12CEF8}"/>
              </a:ext>
            </a:extLst>
          </p:cNvPr>
          <p:cNvSpPr txBox="1"/>
          <p:nvPr/>
        </p:nvSpPr>
        <p:spPr>
          <a:xfrm>
            <a:off x="993131" y="1459831"/>
            <a:ext cx="10494496"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a:t>The temperature of the water does indeed remain constant while the water changes from a liquid to a gas.</a:t>
            </a:r>
            <a:endParaRPr lang="en-US" dirty="0"/>
          </a:p>
        </p:txBody>
      </p:sp>
    </p:spTree>
    <p:extLst>
      <p:ext uri="{BB962C8B-B14F-4D97-AF65-F5344CB8AC3E}">
        <p14:creationId xmlns:p14="http://schemas.microsoft.com/office/powerpoint/2010/main" val="2455267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3AB7938-A9F4-473B-97ED-68E8548614BD}"/>
              </a:ext>
            </a:extLst>
          </p:cNvPr>
          <p:cNvSpPr>
            <a:spLocks noGrp="1"/>
          </p:cNvSpPr>
          <p:nvPr>
            <p:ph type="sldNum" sz="quarter" idx="12"/>
          </p:nvPr>
        </p:nvSpPr>
        <p:spPr/>
        <p:txBody>
          <a:bodyPr/>
          <a:lstStyle/>
          <a:p>
            <a:fld id="{2715E91D-079E-40E7-A773-F6648BADBF08}" type="slidenum">
              <a:rPr lang="en-US" smtClean="0"/>
              <a:t>25</a:t>
            </a:fld>
            <a:endParaRPr lang="en-US"/>
          </a:p>
        </p:txBody>
      </p:sp>
      <p:sp>
        <p:nvSpPr>
          <p:cNvPr id="3" name="TextBox 2">
            <a:extLst>
              <a:ext uri="{FF2B5EF4-FFF2-40B4-BE49-F238E27FC236}">
                <a16:creationId xmlns:a16="http://schemas.microsoft.com/office/drawing/2014/main" id="{1E03241D-A24A-469E-BF7B-2CA458AD27B8}"/>
              </a:ext>
            </a:extLst>
          </p:cNvPr>
          <p:cNvSpPr txBox="1"/>
          <p:nvPr/>
        </p:nvSpPr>
        <p:spPr>
          <a:xfrm>
            <a:off x="848750" y="227244"/>
            <a:ext cx="10494497" cy="584775"/>
          </a:xfrm>
          <a:prstGeom prst="rect">
            <a:avLst/>
          </a:prstGeom>
          <a:noFill/>
        </p:spPr>
        <p:txBody>
          <a:bodyPr wrap="square" rtlCol="0">
            <a:spAutoFit/>
          </a:bodyPr>
          <a:lstStyle/>
          <a:p>
            <a:pPr algn="ctr"/>
            <a:r>
              <a:rPr lang="en-US" sz="3200" dirty="0"/>
              <a:t>Why does the temperature stay constant during boiling?</a:t>
            </a:r>
          </a:p>
        </p:txBody>
      </p:sp>
      <p:sp>
        <p:nvSpPr>
          <p:cNvPr id="4" name="TextBox 3">
            <a:extLst>
              <a:ext uri="{FF2B5EF4-FFF2-40B4-BE49-F238E27FC236}">
                <a16:creationId xmlns:a16="http://schemas.microsoft.com/office/drawing/2014/main" id="{C00C773B-F100-48C5-B0AB-4B749E1FC0B5}"/>
              </a:ext>
            </a:extLst>
          </p:cNvPr>
          <p:cNvSpPr txBox="1"/>
          <p:nvPr/>
        </p:nvSpPr>
        <p:spPr>
          <a:xfrm>
            <a:off x="1116036" y="1305985"/>
            <a:ext cx="9959926" cy="4524315"/>
          </a:xfrm>
          <a:prstGeom prst="rect">
            <a:avLst/>
          </a:prstGeom>
          <a:noFill/>
        </p:spPr>
        <p:txBody>
          <a:bodyPr wrap="square" rtlCol="0">
            <a:spAutoFit/>
          </a:bodyPr>
          <a:lstStyle/>
          <a:p>
            <a:r>
              <a:rPr lang="en-US" sz="2400" dirty="0"/>
              <a:t>When </a:t>
            </a:r>
            <a:r>
              <a:rPr lang="en-US" sz="2400" b="1" dirty="0"/>
              <a:t>vaporization</a:t>
            </a:r>
            <a:r>
              <a:rPr lang="en-US" sz="2400" dirty="0"/>
              <a:t> occurs (liquid-to-gas phase change) the liquid will start to absorb the heat.  The heat added to the system during this phase change goes into overcoming the intermolecular forces and increasing the average distance between particles rather than increasing the temperature of the liquid.  </a:t>
            </a:r>
          </a:p>
          <a:p>
            <a:endParaRPr lang="en-US" sz="2400" dirty="0"/>
          </a:p>
          <a:p>
            <a:r>
              <a:rPr lang="en-US" sz="2400" dirty="0"/>
              <a:t>The temperature of the water is actually the “average” temperature of all the molecules.  Some molecules will have a slightly higher temperature while others will have a slightly lower temperature.  At the boiling point, molecules at a slightly higher temperature will have sufficient Kinetic Energy to escape the surface of the liquid (the vapor or “steam” you see leaving the pot).  As this happens, a small portion of the heat leaves with it.  As more heat is added to the boiling water, more molecules escape – each carrying with it some heat…</a:t>
            </a:r>
          </a:p>
        </p:txBody>
      </p:sp>
    </p:spTree>
    <p:extLst>
      <p:ext uri="{BB962C8B-B14F-4D97-AF65-F5344CB8AC3E}">
        <p14:creationId xmlns:p14="http://schemas.microsoft.com/office/powerpoint/2010/main" val="3877693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876DE83-23A5-4E4B-849E-6BD0B57D7AB3}"/>
              </a:ext>
            </a:extLst>
          </p:cNvPr>
          <p:cNvSpPr>
            <a:spLocks noGrp="1"/>
          </p:cNvSpPr>
          <p:nvPr>
            <p:ph type="sldNum" sz="quarter" idx="12"/>
          </p:nvPr>
        </p:nvSpPr>
        <p:spPr/>
        <p:txBody>
          <a:bodyPr/>
          <a:lstStyle/>
          <a:p>
            <a:fld id="{2715E91D-079E-40E7-A773-F6648BADBF08}" type="slidenum">
              <a:rPr lang="en-US" smtClean="0"/>
              <a:t>26</a:t>
            </a:fld>
            <a:endParaRPr lang="en-US"/>
          </a:p>
        </p:txBody>
      </p:sp>
      <p:sp>
        <p:nvSpPr>
          <p:cNvPr id="67" name="TextBox 66">
            <a:extLst>
              <a:ext uri="{FF2B5EF4-FFF2-40B4-BE49-F238E27FC236}">
                <a16:creationId xmlns:a16="http://schemas.microsoft.com/office/drawing/2014/main" id="{E6BA21FE-9BD3-40A9-A114-1F79E044002F}"/>
              </a:ext>
            </a:extLst>
          </p:cNvPr>
          <p:cNvSpPr txBox="1"/>
          <p:nvPr/>
        </p:nvSpPr>
        <p:spPr>
          <a:xfrm>
            <a:off x="997302" y="1553852"/>
            <a:ext cx="6252542" cy="1938992"/>
          </a:xfrm>
          <a:prstGeom prst="rect">
            <a:avLst/>
          </a:prstGeom>
          <a:noFill/>
        </p:spPr>
        <p:txBody>
          <a:bodyPr wrap="square" rtlCol="0">
            <a:spAutoFit/>
          </a:bodyPr>
          <a:lstStyle/>
          <a:p>
            <a:r>
              <a:rPr lang="en-US" sz="2400" dirty="0"/>
              <a:t>Water molecules will continue to liberate themselves from the surface of the liquid when heat is applied.  As more molecules vaporize, the vapor above the liquid will be come more dense and the pressure will rise.</a:t>
            </a:r>
          </a:p>
        </p:txBody>
      </p:sp>
      <p:sp>
        <p:nvSpPr>
          <p:cNvPr id="68" name="TextBox 67">
            <a:extLst>
              <a:ext uri="{FF2B5EF4-FFF2-40B4-BE49-F238E27FC236}">
                <a16:creationId xmlns:a16="http://schemas.microsoft.com/office/drawing/2014/main" id="{CA1F05C7-20D9-4DE7-8AB4-48B77B648875}"/>
              </a:ext>
            </a:extLst>
          </p:cNvPr>
          <p:cNvSpPr txBox="1"/>
          <p:nvPr/>
        </p:nvSpPr>
        <p:spPr>
          <a:xfrm>
            <a:off x="995139" y="3734031"/>
            <a:ext cx="6144605" cy="1938992"/>
          </a:xfrm>
          <a:prstGeom prst="rect">
            <a:avLst/>
          </a:prstGeom>
          <a:noFill/>
        </p:spPr>
        <p:txBody>
          <a:bodyPr wrap="square" rtlCol="0">
            <a:spAutoFit/>
          </a:bodyPr>
          <a:lstStyle/>
          <a:p>
            <a:r>
              <a:rPr lang="en-US" sz="2400" dirty="0"/>
              <a:t>As the pressure rises, its harder for the molecules to liberate themselves from the liquid, and the increased number of molecules in the vapor increases the number of molecules that bounce back into the liquid.  </a:t>
            </a:r>
          </a:p>
        </p:txBody>
      </p:sp>
      <p:grpSp>
        <p:nvGrpSpPr>
          <p:cNvPr id="69" name="Group 68">
            <a:extLst>
              <a:ext uri="{FF2B5EF4-FFF2-40B4-BE49-F238E27FC236}">
                <a16:creationId xmlns:a16="http://schemas.microsoft.com/office/drawing/2014/main" id="{93FE6C18-2E99-4020-8747-C99FF4DD6067}"/>
              </a:ext>
            </a:extLst>
          </p:cNvPr>
          <p:cNvGrpSpPr/>
          <p:nvPr/>
        </p:nvGrpSpPr>
        <p:grpSpPr>
          <a:xfrm>
            <a:off x="7923836" y="1772656"/>
            <a:ext cx="3081492" cy="2566416"/>
            <a:chOff x="7699248" y="2286000"/>
            <a:chExt cx="3081492" cy="2566416"/>
          </a:xfrm>
        </p:grpSpPr>
        <p:cxnSp>
          <p:nvCxnSpPr>
            <p:cNvPr id="70" name="Straight Connector 69">
              <a:extLst>
                <a:ext uri="{FF2B5EF4-FFF2-40B4-BE49-F238E27FC236}">
                  <a16:creationId xmlns:a16="http://schemas.microsoft.com/office/drawing/2014/main" id="{02A31FB3-2B7B-4946-AC07-33F8284A96F5}"/>
                </a:ext>
              </a:extLst>
            </p:cNvPr>
            <p:cNvCxnSpPr>
              <a:cxnSpLocks/>
            </p:cNvCxnSpPr>
            <p:nvPr/>
          </p:nvCxnSpPr>
          <p:spPr>
            <a:xfrm>
              <a:off x="7735824" y="2286000"/>
              <a:ext cx="0" cy="25481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1FB5DF52-2B6C-4A43-ABD4-AFC0F046E9E5}"/>
                </a:ext>
              </a:extLst>
            </p:cNvPr>
            <p:cNvCxnSpPr>
              <a:cxnSpLocks/>
            </p:cNvCxnSpPr>
            <p:nvPr/>
          </p:nvCxnSpPr>
          <p:spPr>
            <a:xfrm>
              <a:off x="7699248" y="4834128"/>
              <a:ext cx="307238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87104D9-E055-442D-85D9-B6E4C37950AD}"/>
                </a:ext>
              </a:extLst>
            </p:cNvPr>
            <p:cNvCxnSpPr>
              <a:cxnSpLocks/>
            </p:cNvCxnSpPr>
            <p:nvPr/>
          </p:nvCxnSpPr>
          <p:spPr>
            <a:xfrm>
              <a:off x="10753344" y="2304288"/>
              <a:ext cx="0" cy="25481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3" name="Group 72">
              <a:extLst>
                <a:ext uri="{FF2B5EF4-FFF2-40B4-BE49-F238E27FC236}">
                  <a16:creationId xmlns:a16="http://schemas.microsoft.com/office/drawing/2014/main" id="{E41A5F2B-5562-4AD4-992F-BF6201A667B2}"/>
                </a:ext>
              </a:extLst>
            </p:cNvPr>
            <p:cNvGrpSpPr/>
            <p:nvPr/>
          </p:nvGrpSpPr>
          <p:grpSpPr>
            <a:xfrm>
              <a:off x="8850299" y="3238717"/>
              <a:ext cx="681410" cy="606787"/>
              <a:chOff x="8479002" y="1392701"/>
              <a:chExt cx="681410" cy="606787"/>
            </a:xfrm>
          </p:grpSpPr>
          <p:sp>
            <p:nvSpPr>
              <p:cNvPr id="121" name="Oval 120">
                <a:extLst>
                  <a:ext uri="{FF2B5EF4-FFF2-40B4-BE49-F238E27FC236}">
                    <a16:creationId xmlns:a16="http://schemas.microsoft.com/office/drawing/2014/main" id="{A116D6DC-D668-495C-A3D6-B36ECF976F53}"/>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2" name="Straight Connector 121">
                <a:extLst>
                  <a:ext uri="{FF2B5EF4-FFF2-40B4-BE49-F238E27FC236}">
                    <a16:creationId xmlns:a16="http://schemas.microsoft.com/office/drawing/2014/main" id="{533BC1DB-3369-47F5-B8B2-A58064193B37}"/>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4C0C2081-0AF6-46A4-9F62-9315DB282DEF}"/>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B2947245-5129-4F3D-8F34-9395C487C2E4}"/>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4" name="Group 73">
              <a:extLst>
                <a:ext uri="{FF2B5EF4-FFF2-40B4-BE49-F238E27FC236}">
                  <a16:creationId xmlns:a16="http://schemas.microsoft.com/office/drawing/2014/main" id="{C83AAE5B-F084-433D-B337-326E13A8D811}"/>
                </a:ext>
              </a:extLst>
            </p:cNvPr>
            <p:cNvGrpSpPr/>
            <p:nvPr/>
          </p:nvGrpSpPr>
          <p:grpSpPr>
            <a:xfrm rot="6056383">
              <a:off x="9902336" y="2453252"/>
              <a:ext cx="681410" cy="606787"/>
              <a:chOff x="8479002" y="1392701"/>
              <a:chExt cx="681410" cy="606787"/>
            </a:xfrm>
          </p:grpSpPr>
          <p:sp>
            <p:nvSpPr>
              <p:cNvPr id="117" name="Oval 116">
                <a:extLst>
                  <a:ext uri="{FF2B5EF4-FFF2-40B4-BE49-F238E27FC236}">
                    <a16:creationId xmlns:a16="http://schemas.microsoft.com/office/drawing/2014/main" id="{61D241C6-1C30-4CA5-B713-0F79918865EC}"/>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8" name="Straight Connector 117">
                <a:extLst>
                  <a:ext uri="{FF2B5EF4-FFF2-40B4-BE49-F238E27FC236}">
                    <a16:creationId xmlns:a16="http://schemas.microsoft.com/office/drawing/2014/main" id="{BFB6B0E1-F99E-4742-A429-03D67CBE498A}"/>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A8C974E7-14A4-4BB5-862D-955F22EF8A1B}"/>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9096BB49-0276-428A-90EA-9C7BA3DA9E63}"/>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5" name="Group 74">
              <a:extLst>
                <a:ext uri="{FF2B5EF4-FFF2-40B4-BE49-F238E27FC236}">
                  <a16:creationId xmlns:a16="http://schemas.microsoft.com/office/drawing/2014/main" id="{E2A5AB23-97C8-40A9-9452-B6414BC53787}"/>
                </a:ext>
              </a:extLst>
            </p:cNvPr>
            <p:cNvGrpSpPr/>
            <p:nvPr/>
          </p:nvGrpSpPr>
          <p:grpSpPr>
            <a:xfrm rot="15174894">
              <a:off x="7991872" y="3292415"/>
              <a:ext cx="681410" cy="606787"/>
              <a:chOff x="8479002" y="1392701"/>
              <a:chExt cx="681410" cy="606787"/>
            </a:xfrm>
          </p:grpSpPr>
          <p:sp>
            <p:nvSpPr>
              <p:cNvPr id="113" name="Oval 112">
                <a:extLst>
                  <a:ext uri="{FF2B5EF4-FFF2-40B4-BE49-F238E27FC236}">
                    <a16:creationId xmlns:a16="http://schemas.microsoft.com/office/drawing/2014/main" id="{530D687F-3C58-438B-A580-0840CDFE9FFB}"/>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4" name="Straight Connector 113">
                <a:extLst>
                  <a:ext uri="{FF2B5EF4-FFF2-40B4-BE49-F238E27FC236}">
                    <a16:creationId xmlns:a16="http://schemas.microsoft.com/office/drawing/2014/main" id="{4E09DCD6-9993-458E-9245-6FAC53E10EC2}"/>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71F8C983-91A2-40E1-9FE9-CA63C28866B5}"/>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BFCBB5B8-1281-4092-A6D3-584FB3F3F6D9}"/>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6" name="Group 75">
              <a:extLst>
                <a:ext uri="{FF2B5EF4-FFF2-40B4-BE49-F238E27FC236}">
                  <a16:creationId xmlns:a16="http://schemas.microsoft.com/office/drawing/2014/main" id="{3C6CED76-8BC4-4E7A-8EC9-93B23953CCBE}"/>
                </a:ext>
              </a:extLst>
            </p:cNvPr>
            <p:cNvGrpSpPr/>
            <p:nvPr/>
          </p:nvGrpSpPr>
          <p:grpSpPr>
            <a:xfrm>
              <a:off x="9787980" y="3305533"/>
              <a:ext cx="681410" cy="606787"/>
              <a:chOff x="8479002" y="1392701"/>
              <a:chExt cx="681410" cy="606787"/>
            </a:xfrm>
          </p:grpSpPr>
          <p:sp>
            <p:nvSpPr>
              <p:cNvPr id="109" name="Oval 108">
                <a:extLst>
                  <a:ext uri="{FF2B5EF4-FFF2-40B4-BE49-F238E27FC236}">
                    <a16:creationId xmlns:a16="http://schemas.microsoft.com/office/drawing/2014/main" id="{6CD03B96-C1A1-48ED-9477-165EA48F7A66}"/>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a:extLst>
                  <a:ext uri="{FF2B5EF4-FFF2-40B4-BE49-F238E27FC236}">
                    <a16:creationId xmlns:a16="http://schemas.microsoft.com/office/drawing/2014/main" id="{E0513091-D8A4-4C86-95AC-6472B10A4B92}"/>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50A4ED90-FF91-4DFD-ADD5-890F16B255F8}"/>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436406D-F01B-4E12-9281-97F3BE6ACEFC}"/>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7" name="Group 76">
              <a:extLst>
                <a:ext uri="{FF2B5EF4-FFF2-40B4-BE49-F238E27FC236}">
                  <a16:creationId xmlns:a16="http://schemas.microsoft.com/office/drawing/2014/main" id="{1C57E635-1CE4-43AA-B26D-585D641C8647}"/>
                </a:ext>
              </a:extLst>
            </p:cNvPr>
            <p:cNvGrpSpPr/>
            <p:nvPr/>
          </p:nvGrpSpPr>
          <p:grpSpPr>
            <a:xfrm rot="2213918">
              <a:off x="7927258" y="2609172"/>
              <a:ext cx="681410" cy="606787"/>
              <a:chOff x="8479002" y="1392701"/>
              <a:chExt cx="681410" cy="606787"/>
            </a:xfrm>
          </p:grpSpPr>
          <p:sp>
            <p:nvSpPr>
              <p:cNvPr id="105" name="Oval 104">
                <a:extLst>
                  <a:ext uri="{FF2B5EF4-FFF2-40B4-BE49-F238E27FC236}">
                    <a16:creationId xmlns:a16="http://schemas.microsoft.com/office/drawing/2014/main" id="{A245D4A6-36CD-42B8-A0DF-26B872E8B6F6}"/>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Connector 105">
                <a:extLst>
                  <a:ext uri="{FF2B5EF4-FFF2-40B4-BE49-F238E27FC236}">
                    <a16:creationId xmlns:a16="http://schemas.microsoft.com/office/drawing/2014/main" id="{658A2668-252A-4752-B468-FBDFA9128910}"/>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4CE766FD-88C9-4E70-8798-15D6D1112D2C}"/>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D9479EB6-5253-459E-82CC-30C9700A26D2}"/>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8" name="Group 77">
              <a:extLst>
                <a:ext uri="{FF2B5EF4-FFF2-40B4-BE49-F238E27FC236}">
                  <a16:creationId xmlns:a16="http://schemas.microsoft.com/office/drawing/2014/main" id="{6F78AD13-F796-4FA6-B2FC-DD5A033ECC36}"/>
                </a:ext>
              </a:extLst>
            </p:cNvPr>
            <p:cNvGrpSpPr/>
            <p:nvPr/>
          </p:nvGrpSpPr>
          <p:grpSpPr>
            <a:xfrm rot="19092839">
              <a:off x="9457236" y="2736720"/>
              <a:ext cx="681410" cy="606787"/>
              <a:chOff x="8479002" y="1392701"/>
              <a:chExt cx="681410" cy="606787"/>
            </a:xfrm>
          </p:grpSpPr>
          <p:sp>
            <p:nvSpPr>
              <p:cNvPr id="101" name="Oval 100">
                <a:extLst>
                  <a:ext uri="{FF2B5EF4-FFF2-40B4-BE49-F238E27FC236}">
                    <a16:creationId xmlns:a16="http://schemas.microsoft.com/office/drawing/2014/main" id="{C618CD3E-3A0B-4B44-9D1C-B906E21742E5}"/>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 name="Straight Connector 101">
                <a:extLst>
                  <a:ext uri="{FF2B5EF4-FFF2-40B4-BE49-F238E27FC236}">
                    <a16:creationId xmlns:a16="http://schemas.microsoft.com/office/drawing/2014/main" id="{6C1D24F1-0BAC-40A5-B3FB-2B51BD62CE40}"/>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DFC56794-B031-41FB-BB17-D575ECF2DF4E}"/>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8AAAE046-4732-43DD-845A-923238977226}"/>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9" name="Group 78">
              <a:extLst>
                <a:ext uri="{FF2B5EF4-FFF2-40B4-BE49-F238E27FC236}">
                  <a16:creationId xmlns:a16="http://schemas.microsoft.com/office/drawing/2014/main" id="{498A1C15-192F-4B63-98A3-B008164BB5D6}"/>
                </a:ext>
              </a:extLst>
            </p:cNvPr>
            <p:cNvGrpSpPr/>
            <p:nvPr/>
          </p:nvGrpSpPr>
          <p:grpSpPr>
            <a:xfrm rot="16775905">
              <a:off x="8710729" y="2488108"/>
              <a:ext cx="681410" cy="606787"/>
              <a:chOff x="8479002" y="1392701"/>
              <a:chExt cx="681410" cy="606787"/>
            </a:xfrm>
          </p:grpSpPr>
          <p:sp>
            <p:nvSpPr>
              <p:cNvPr id="97" name="Oval 96">
                <a:extLst>
                  <a:ext uri="{FF2B5EF4-FFF2-40B4-BE49-F238E27FC236}">
                    <a16:creationId xmlns:a16="http://schemas.microsoft.com/office/drawing/2014/main" id="{39C21427-3C38-491A-83E1-4034FE4533F0}"/>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8" name="Straight Connector 97">
                <a:extLst>
                  <a:ext uri="{FF2B5EF4-FFF2-40B4-BE49-F238E27FC236}">
                    <a16:creationId xmlns:a16="http://schemas.microsoft.com/office/drawing/2014/main" id="{DC4F7A23-14A8-438B-87C2-3FB1D59431EC}"/>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C10619AE-E375-435B-A9C9-F5A10A3F2A1A}"/>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6CB4C9D-EC5F-4E9B-8017-CED803E9A14B}"/>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sp>
          <p:nvSpPr>
            <p:cNvPr id="80" name="Oval 79">
              <a:extLst>
                <a:ext uri="{FF2B5EF4-FFF2-40B4-BE49-F238E27FC236}">
                  <a16:creationId xmlns:a16="http://schemas.microsoft.com/office/drawing/2014/main" id="{A5BBFEBF-2305-48BA-BFD1-4EF914D0720D}"/>
                </a:ext>
              </a:extLst>
            </p:cNvPr>
            <p:cNvSpPr/>
            <p:nvPr/>
          </p:nvSpPr>
          <p:spPr>
            <a:xfrm>
              <a:off x="7806793" y="4465509"/>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7B766089-8B4F-4B6F-87D9-F1395249FEF8}"/>
                </a:ext>
              </a:extLst>
            </p:cNvPr>
            <p:cNvSpPr/>
            <p:nvPr/>
          </p:nvSpPr>
          <p:spPr>
            <a:xfrm>
              <a:off x="8155347" y="4334355"/>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2D8227EF-6EE9-4183-88DF-A4B977078053}"/>
                </a:ext>
              </a:extLst>
            </p:cNvPr>
            <p:cNvSpPr/>
            <p:nvPr/>
          </p:nvSpPr>
          <p:spPr>
            <a:xfrm>
              <a:off x="8449886" y="448100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84EA8383-6BB0-4F4A-A067-53D319A99CDE}"/>
                </a:ext>
              </a:extLst>
            </p:cNvPr>
            <p:cNvSpPr/>
            <p:nvPr/>
          </p:nvSpPr>
          <p:spPr>
            <a:xfrm>
              <a:off x="8832604" y="448100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7C607B18-15E8-4F7D-AAA5-7D30F9A0E5E2}"/>
                </a:ext>
              </a:extLst>
            </p:cNvPr>
            <p:cNvSpPr/>
            <p:nvPr/>
          </p:nvSpPr>
          <p:spPr>
            <a:xfrm>
              <a:off x="8612722" y="4223983"/>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40A8BA09-943E-4708-BEED-A1478A0D2FB1}"/>
                </a:ext>
              </a:extLst>
            </p:cNvPr>
            <p:cNvSpPr/>
            <p:nvPr/>
          </p:nvSpPr>
          <p:spPr>
            <a:xfrm>
              <a:off x="9235440" y="448100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B86CC390-D816-4555-B5C9-55DE896A5EFD}"/>
                </a:ext>
              </a:extLst>
            </p:cNvPr>
            <p:cNvSpPr/>
            <p:nvPr/>
          </p:nvSpPr>
          <p:spPr>
            <a:xfrm>
              <a:off x="9783089" y="446239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296C9681-AB11-47AE-BBA6-447DC7435B88}"/>
                </a:ext>
              </a:extLst>
            </p:cNvPr>
            <p:cNvSpPr/>
            <p:nvPr/>
          </p:nvSpPr>
          <p:spPr>
            <a:xfrm>
              <a:off x="10278455" y="4451747"/>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878AA457-4384-4391-B24B-050342C6D6A2}"/>
                </a:ext>
              </a:extLst>
            </p:cNvPr>
            <p:cNvSpPr/>
            <p:nvPr/>
          </p:nvSpPr>
          <p:spPr>
            <a:xfrm>
              <a:off x="10039448" y="4223983"/>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CD32227B-C54F-4603-8288-49A7C6456AF6}"/>
                </a:ext>
              </a:extLst>
            </p:cNvPr>
            <p:cNvSpPr/>
            <p:nvPr/>
          </p:nvSpPr>
          <p:spPr>
            <a:xfrm>
              <a:off x="9055708" y="4166938"/>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ACE292C4-D9B3-497E-B555-EB45B9BF8DB2}"/>
                </a:ext>
              </a:extLst>
            </p:cNvPr>
            <p:cNvSpPr/>
            <p:nvPr/>
          </p:nvSpPr>
          <p:spPr>
            <a:xfrm>
              <a:off x="7898826" y="4085017"/>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C3D44B1B-1CF8-48D6-819F-527AF49703EE}"/>
                </a:ext>
              </a:extLst>
            </p:cNvPr>
            <p:cNvSpPr/>
            <p:nvPr/>
          </p:nvSpPr>
          <p:spPr>
            <a:xfrm>
              <a:off x="8301586" y="4007987"/>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E33F2B99-E51F-43CD-A98A-42104618E673}"/>
                </a:ext>
              </a:extLst>
            </p:cNvPr>
            <p:cNvSpPr/>
            <p:nvPr/>
          </p:nvSpPr>
          <p:spPr>
            <a:xfrm>
              <a:off x="9534427" y="4214384"/>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FDF6806E-1148-4788-9038-8DC85F1CB1B0}"/>
                </a:ext>
              </a:extLst>
            </p:cNvPr>
            <p:cNvSpPr/>
            <p:nvPr/>
          </p:nvSpPr>
          <p:spPr>
            <a:xfrm>
              <a:off x="10331193" y="4088853"/>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445A2D8F-CDAB-4423-8E22-544DE92964D9}"/>
                </a:ext>
              </a:extLst>
            </p:cNvPr>
            <p:cNvSpPr/>
            <p:nvPr/>
          </p:nvSpPr>
          <p:spPr>
            <a:xfrm>
              <a:off x="9805693" y="400687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a:extLst>
                <a:ext uri="{FF2B5EF4-FFF2-40B4-BE49-F238E27FC236}">
                  <a16:creationId xmlns:a16="http://schemas.microsoft.com/office/drawing/2014/main" id="{C0F8404F-93FF-4E78-BD42-5C895C115781}"/>
                </a:ext>
              </a:extLst>
            </p:cNvPr>
            <p:cNvSpPr/>
            <p:nvPr/>
          </p:nvSpPr>
          <p:spPr>
            <a:xfrm>
              <a:off x="9341224" y="3944032"/>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6" name="Straight Connector 95">
              <a:extLst>
                <a:ext uri="{FF2B5EF4-FFF2-40B4-BE49-F238E27FC236}">
                  <a16:creationId xmlns:a16="http://schemas.microsoft.com/office/drawing/2014/main" id="{ED05C268-074B-4FED-B646-DFBEC1D80F6D}"/>
                </a:ext>
              </a:extLst>
            </p:cNvPr>
            <p:cNvCxnSpPr>
              <a:cxnSpLocks/>
            </p:cNvCxnSpPr>
            <p:nvPr/>
          </p:nvCxnSpPr>
          <p:spPr>
            <a:xfrm>
              <a:off x="7708356" y="2304288"/>
              <a:ext cx="307238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5" name="TextBox 124">
            <a:extLst>
              <a:ext uri="{FF2B5EF4-FFF2-40B4-BE49-F238E27FC236}">
                <a16:creationId xmlns:a16="http://schemas.microsoft.com/office/drawing/2014/main" id="{CA3109C6-4C2F-4A3E-A101-F87B145B8E13}"/>
              </a:ext>
            </a:extLst>
          </p:cNvPr>
          <p:cNvSpPr txBox="1"/>
          <p:nvPr/>
        </p:nvSpPr>
        <p:spPr>
          <a:xfrm>
            <a:off x="848751" y="235447"/>
            <a:ext cx="10494497" cy="1077218"/>
          </a:xfrm>
          <a:prstGeom prst="rect">
            <a:avLst/>
          </a:prstGeom>
          <a:noFill/>
        </p:spPr>
        <p:txBody>
          <a:bodyPr wrap="square" rtlCol="0">
            <a:spAutoFit/>
          </a:bodyPr>
          <a:lstStyle/>
          <a:p>
            <a:pPr algn="ctr"/>
            <a:r>
              <a:rPr lang="en-US" sz="3200" dirty="0"/>
              <a:t>What happens if we allow vaporization to occur in a sealed container?</a:t>
            </a:r>
          </a:p>
        </p:txBody>
      </p:sp>
    </p:spTree>
    <p:extLst>
      <p:ext uri="{BB962C8B-B14F-4D97-AF65-F5344CB8AC3E}">
        <p14:creationId xmlns:p14="http://schemas.microsoft.com/office/powerpoint/2010/main" val="3485409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876DE83-23A5-4E4B-849E-6BD0B57D7AB3}"/>
              </a:ext>
            </a:extLst>
          </p:cNvPr>
          <p:cNvSpPr>
            <a:spLocks noGrp="1"/>
          </p:cNvSpPr>
          <p:nvPr>
            <p:ph type="sldNum" sz="quarter" idx="12"/>
          </p:nvPr>
        </p:nvSpPr>
        <p:spPr/>
        <p:txBody>
          <a:bodyPr/>
          <a:lstStyle/>
          <a:p>
            <a:fld id="{2715E91D-079E-40E7-A773-F6648BADBF08}" type="slidenum">
              <a:rPr lang="en-US" smtClean="0"/>
              <a:t>27</a:t>
            </a:fld>
            <a:endParaRPr lang="en-US"/>
          </a:p>
        </p:txBody>
      </p:sp>
      <p:sp>
        <p:nvSpPr>
          <p:cNvPr id="3" name="TextBox 2">
            <a:extLst>
              <a:ext uri="{FF2B5EF4-FFF2-40B4-BE49-F238E27FC236}">
                <a16:creationId xmlns:a16="http://schemas.microsoft.com/office/drawing/2014/main" id="{19DBB731-E9BB-4EE5-B5FE-4E9ED33AB85F}"/>
              </a:ext>
            </a:extLst>
          </p:cNvPr>
          <p:cNvSpPr txBox="1"/>
          <p:nvPr/>
        </p:nvSpPr>
        <p:spPr>
          <a:xfrm>
            <a:off x="848751" y="235447"/>
            <a:ext cx="10494497" cy="1077218"/>
          </a:xfrm>
          <a:prstGeom prst="rect">
            <a:avLst/>
          </a:prstGeom>
          <a:noFill/>
        </p:spPr>
        <p:txBody>
          <a:bodyPr wrap="square" rtlCol="0">
            <a:spAutoFit/>
          </a:bodyPr>
          <a:lstStyle/>
          <a:p>
            <a:pPr algn="ctr"/>
            <a:r>
              <a:rPr lang="en-US" sz="3200" dirty="0"/>
              <a:t>What happens if we allow vaporization to occur in the sealed container?</a:t>
            </a:r>
          </a:p>
        </p:txBody>
      </p:sp>
      <p:sp>
        <p:nvSpPr>
          <p:cNvPr id="67" name="TextBox 66">
            <a:extLst>
              <a:ext uri="{FF2B5EF4-FFF2-40B4-BE49-F238E27FC236}">
                <a16:creationId xmlns:a16="http://schemas.microsoft.com/office/drawing/2014/main" id="{E6BA21FE-9BD3-40A9-A114-1F79E044002F}"/>
              </a:ext>
            </a:extLst>
          </p:cNvPr>
          <p:cNvSpPr txBox="1"/>
          <p:nvPr/>
        </p:nvSpPr>
        <p:spPr>
          <a:xfrm>
            <a:off x="869040" y="1426754"/>
            <a:ext cx="6515318" cy="1938992"/>
          </a:xfrm>
          <a:prstGeom prst="rect">
            <a:avLst/>
          </a:prstGeom>
          <a:noFill/>
        </p:spPr>
        <p:txBody>
          <a:bodyPr wrap="square" rtlCol="0">
            <a:spAutoFit/>
          </a:bodyPr>
          <a:lstStyle/>
          <a:p>
            <a:r>
              <a:rPr lang="en-US" sz="2400" dirty="0"/>
              <a:t>If we hold the temperature at a constant, eventually the number of molecules leaving the surface of the liquid will be balanced by the number of molecules reentering the liquid.  When this happens, the pressure will reach equilibrium..</a:t>
            </a:r>
          </a:p>
        </p:txBody>
      </p:sp>
      <p:sp>
        <p:nvSpPr>
          <p:cNvPr id="68" name="TextBox 67">
            <a:extLst>
              <a:ext uri="{FF2B5EF4-FFF2-40B4-BE49-F238E27FC236}">
                <a16:creationId xmlns:a16="http://schemas.microsoft.com/office/drawing/2014/main" id="{CA1F05C7-20D9-4DE7-8AB4-48B77B648875}"/>
              </a:ext>
            </a:extLst>
          </p:cNvPr>
          <p:cNvSpPr txBox="1"/>
          <p:nvPr/>
        </p:nvSpPr>
        <p:spPr>
          <a:xfrm>
            <a:off x="869040" y="3394331"/>
            <a:ext cx="6383389" cy="1200329"/>
          </a:xfrm>
          <a:prstGeom prst="rect">
            <a:avLst/>
          </a:prstGeom>
          <a:noFill/>
        </p:spPr>
        <p:txBody>
          <a:bodyPr wrap="square" rtlCol="0">
            <a:spAutoFit/>
          </a:bodyPr>
          <a:lstStyle/>
          <a:p>
            <a:r>
              <a:rPr lang="en-US" sz="2400" dirty="0"/>
              <a:t>This equilibrium is known as the </a:t>
            </a:r>
            <a:r>
              <a:rPr lang="en-US" sz="2400" b="1" dirty="0"/>
              <a:t>vapor pressure</a:t>
            </a:r>
            <a:r>
              <a:rPr lang="en-US" sz="2400" dirty="0"/>
              <a:t>.  If the temperature is increased the vapor pressure will increase. </a:t>
            </a:r>
          </a:p>
        </p:txBody>
      </p:sp>
      <p:grpSp>
        <p:nvGrpSpPr>
          <p:cNvPr id="69" name="Group 68">
            <a:extLst>
              <a:ext uri="{FF2B5EF4-FFF2-40B4-BE49-F238E27FC236}">
                <a16:creationId xmlns:a16="http://schemas.microsoft.com/office/drawing/2014/main" id="{EEAA91F7-A0EC-4912-BA18-6979FC73939E}"/>
              </a:ext>
            </a:extLst>
          </p:cNvPr>
          <p:cNvGrpSpPr/>
          <p:nvPr/>
        </p:nvGrpSpPr>
        <p:grpSpPr>
          <a:xfrm>
            <a:off x="7923836" y="1772656"/>
            <a:ext cx="3081492" cy="2566416"/>
            <a:chOff x="7699248" y="2286000"/>
            <a:chExt cx="3081492" cy="2566416"/>
          </a:xfrm>
        </p:grpSpPr>
        <p:cxnSp>
          <p:nvCxnSpPr>
            <p:cNvPr id="70" name="Straight Connector 69">
              <a:extLst>
                <a:ext uri="{FF2B5EF4-FFF2-40B4-BE49-F238E27FC236}">
                  <a16:creationId xmlns:a16="http://schemas.microsoft.com/office/drawing/2014/main" id="{94D9DBD4-1FA7-4A22-B609-9874D3309875}"/>
                </a:ext>
              </a:extLst>
            </p:cNvPr>
            <p:cNvCxnSpPr>
              <a:cxnSpLocks/>
            </p:cNvCxnSpPr>
            <p:nvPr/>
          </p:nvCxnSpPr>
          <p:spPr>
            <a:xfrm>
              <a:off x="7735824" y="2286000"/>
              <a:ext cx="0" cy="25481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D61212CA-8000-418D-BA94-431E7E118A73}"/>
                </a:ext>
              </a:extLst>
            </p:cNvPr>
            <p:cNvCxnSpPr>
              <a:cxnSpLocks/>
            </p:cNvCxnSpPr>
            <p:nvPr/>
          </p:nvCxnSpPr>
          <p:spPr>
            <a:xfrm>
              <a:off x="7699248" y="4834128"/>
              <a:ext cx="307238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92B9D7EA-9000-4A91-9217-E40517871CE6}"/>
                </a:ext>
              </a:extLst>
            </p:cNvPr>
            <p:cNvCxnSpPr>
              <a:cxnSpLocks/>
            </p:cNvCxnSpPr>
            <p:nvPr/>
          </p:nvCxnSpPr>
          <p:spPr>
            <a:xfrm>
              <a:off x="10753344" y="2304288"/>
              <a:ext cx="0" cy="25481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3" name="Group 72">
              <a:extLst>
                <a:ext uri="{FF2B5EF4-FFF2-40B4-BE49-F238E27FC236}">
                  <a16:creationId xmlns:a16="http://schemas.microsoft.com/office/drawing/2014/main" id="{B770496A-3B09-40B7-908F-08AC3AC1339F}"/>
                </a:ext>
              </a:extLst>
            </p:cNvPr>
            <p:cNvGrpSpPr/>
            <p:nvPr/>
          </p:nvGrpSpPr>
          <p:grpSpPr>
            <a:xfrm>
              <a:off x="8850299" y="3238717"/>
              <a:ext cx="681410" cy="606787"/>
              <a:chOff x="8479002" y="1392701"/>
              <a:chExt cx="681410" cy="606787"/>
            </a:xfrm>
          </p:grpSpPr>
          <p:sp>
            <p:nvSpPr>
              <p:cNvPr id="121" name="Oval 120">
                <a:extLst>
                  <a:ext uri="{FF2B5EF4-FFF2-40B4-BE49-F238E27FC236}">
                    <a16:creationId xmlns:a16="http://schemas.microsoft.com/office/drawing/2014/main" id="{50FD32BE-CEE3-461E-98C7-B22523A16DF6}"/>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2" name="Straight Connector 121">
                <a:extLst>
                  <a:ext uri="{FF2B5EF4-FFF2-40B4-BE49-F238E27FC236}">
                    <a16:creationId xmlns:a16="http://schemas.microsoft.com/office/drawing/2014/main" id="{D808FD89-0D24-4946-8C86-B374A307C337}"/>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EB693516-A047-4FEB-9B2A-3E2439F7431B}"/>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5A7B2CA7-7B02-4EDB-86A3-6C2A9B572B94}"/>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4" name="Group 73">
              <a:extLst>
                <a:ext uri="{FF2B5EF4-FFF2-40B4-BE49-F238E27FC236}">
                  <a16:creationId xmlns:a16="http://schemas.microsoft.com/office/drawing/2014/main" id="{5B9F7EDB-814A-4F53-8778-30A684D671B2}"/>
                </a:ext>
              </a:extLst>
            </p:cNvPr>
            <p:cNvGrpSpPr/>
            <p:nvPr/>
          </p:nvGrpSpPr>
          <p:grpSpPr>
            <a:xfrm rot="6056383">
              <a:off x="9902336" y="2453252"/>
              <a:ext cx="681410" cy="606787"/>
              <a:chOff x="8479002" y="1392701"/>
              <a:chExt cx="681410" cy="606787"/>
            </a:xfrm>
          </p:grpSpPr>
          <p:sp>
            <p:nvSpPr>
              <p:cNvPr id="117" name="Oval 116">
                <a:extLst>
                  <a:ext uri="{FF2B5EF4-FFF2-40B4-BE49-F238E27FC236}">
                    <a16:creationId xmlns:a16="http://schemas.microsoft.com/office/drawing/2014/main" id="{D3DA9F93-DDA3-480D-A0FB-C5DE8BEAAE47}"/>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8" name="Straight Connector 117">
                <a:extLst>
                  <a:ext uri="{FF2B5EF4-FFF2-40B4-BE49-F238E27FC236}">
                    <a16:creationId xmlns:a16="http://schemas.microsoft.com/office/drawing/2014/main" id="{142190F7-9156-4BD4-A3D6-075C02771486}"/>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B1B20366-E07D-41A2-B8B4-427F5EBCC444}"/>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3F9BF87F-14C9-4EA2-9641-39505CCF38C6}"/>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5" name="Group 74">
              <a:extLst>
                <a:ext uri="{FF2B5EF4-FFF2-40B4-BE49-F238E27FC236}">
                  <a16:creationId xmlns:a16="http://schemas.microsoft.com/office/drawing/2014/main" id="{C6A20433-BA58-472B-A778-C422130B7408}"/>
                </a:ext>
              </a:extLst>
            </p:cNvPr>
            <p:cNvGrpSpPr/>
            <p:nvPr/>
          </p:nvGrpSpPr>
          <p:grpSpPr>
            <a:xfrm rot="15174894">
              <a:off x="7991872" y="3292415"/>
              <a:ext cx="681410" cy="606787"/>
              <a:chOff x="8479002" y="1392701"/>
              <a:chExt cx="681410" cy="606787"/>
            </a:xfrm>
          </p:grpSpPr>
          <p:sp>
            <p:nvSpPr>
              <p:cNvPr id="113" name="Oval 112">
                <a:extLst>
                  <a:ext uri="{FF2B5EF4-FFF2-40B4-BE49-F238E27FC236}">
                    <a16:creationId xmlns:a16="http://schemas.microsoft.com/office/drawing/2014/main" id="{7D858101-B2C5-46AB-8DBA-27EB4B8F40A8}"/>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4" name="Straight Connector 113">
                <a:extLst>
                  <a:ext uri="{FF2B5EF4-FFF2-40B4-BE49-F238E27FC236}">
                    <a16:creationId xmlns:a16="http://schemas.microsoft.com/office/drawing/2014/main" id="{75418B8F-84C3-4AFF-8B43-C9DFED7C26C4}"/>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64E22EBC-0B9C-4976-9E35-17D71048C48E}"/>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DF3AD611-8BEE-439E-A37E-125259D11FC2}"/>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6" name="Group 75">
              <a:extLst>
                <a:ext uri="{FF2B5EF4-FFF2-40B4-BE49-F238E27FC236}">
                  <a16:creationId xmlns:a16="http://schemas.microsoft.com/office/drawing/2014/main" id="{0B23CB2C-4419-42AF-8E52-D8C967662B9D}"/>
                </a:ext>
              </a:extLst>
            </p:cNvPr>
            <p:cNvGrpSpPr/>
            <p:nvPr/>
          </p:nvGrpSpPr>
          <p:grpSpPr>
            <a:xfrm>
              <a:off x="9787980" y="3305533"/>
              <a:ext cx="681410" cy="606787"/>
              <a:chOff x="8479002" y="1392701"/>
              <a:chExt cx="681410" cy="606787"/>
            </a:xfrm>
          </p:grpSpPr>
          <p:sp>
            <p:nvSpPr>
              <p:cNvPr id="109" name="Oval 108">
                <a:extLst>
                  <a:ext uri="{FF2B5EF4-FFF2-40B4-BE49-F238E27FC236}">
                    <a16:creationId xmlns:a16="http://schemas.microsoft.com/office/drawing/2014/main" id="{23A9EDB3-D357-4D6E-B745-C98430084A74}"/>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a:extLst>
                  <a:ext uri="{FF2B5EF4-FFF2-40B4-BE49-F238E27FC236}">
                    <a16:creationId xmlns:a16="http://schemas.microsoft.com/office/drawing/2014/main" id="{2EF80D45-7A21-4305-B364-D3DC3B8E6D9C}"/>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0A52B178-8A95-4AE5-98D8-25CCB065D977}"/>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03D7D096-3343-4204-A397-587290C18F50}"/>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7" name="Group 76">
              <a:extLst>
                <a:ext uri="{FF2B5EF4-FFF2-40B4-BE49-F238E27FC236}">
                  <a16:creationId xmlns:a16="http://schemas.microsoft.com/office/drawing/2014/main" id="{572BDDC7-4EC4-407C-A3E8-43270B991AA4}"/>
                </a:ext>
              </a:extLst>
            </p:cNvPr>
            <p:cNvGrpSpPr/>
            <p:nvPr/>
          </p:nvGrpSpPr>
          <p:grpSpPr>
            <a:xfrm rot="2213918">
              <a:off x="7927258" y="2609172"/>
              <a:ext cx="681410" cy="606787"/>
              <a:chOff x="8479002" y="1392701"/>
              <a:chExt cx="681410" cy="606787"/>
            </a:xfrm>
          </p:grpSpPr>
          <p:sp>
            <p:nvSpPr>
              <p:cNvPr id="105" name="Oval 104">
                <a:extLst>
                  <a:ext uri="{FF2B5EF4-FFF2-40B4-BE49-F238E27FC236}">
                    <a16:creationId xmlns:a16="http://schemas.microsoft.com/office/drawing/2014/main" id="{ADB6F804-692B-491A-8798-D4F407E27669}"/>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Connector 105">
                <a:extLst>
                  <a:ext uri="{FF2B5EF4-FFF2-40B4-BE49-F238E27FC236}">
                    <a16:creationId xmlns:a16="http://schemas.microsoft.com/office/drawing/2014/main" id="{96B564AC-367B-4542-9D2E-7B30D7AE2505}"/>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B514367-7D6E-4535-849B-775CDECA63B2}"/>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E61BC5D9-193F-40CA-8DBD-FAC7B35BA4B3}"/>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8" name="Group 77">
              <a:extLst>
                <a:ext uri="{FF2B5EF4-FFF2-40B4-BE49-F238E27FC236}">
                  <a16:creationId xmlns:a16="http://schemas.microsoft.com/office/drawing/2014/main" id="{3C1FCB47-DF70-4AB0-AC49-E823E05ACE8A}"/>
                </a:ext>
              </a:extLst>
            </p:cNvPr>
            <p:cNvGrpSpPr/>
            <p:nvPr/>
          </p:nvGrpSpPr>
          <p:grpSpPr>
            <a:xfrm rot="19092839">
              <a:off x="9457236" y="2736720"/>
              <a:ext cx="681410" cy="606787"/>
              <a:chOff x="8479002" y="1392701"/>
              <a:chExt cx="681410" cy="606787"/>
            </a:xfrm>
          </p:grpSpPr>
          <p:sp>
            <p:nvSpPr>
              <p:cNvPr id="101" name="Oval 100">
                <a:extLst>
                  <a:ext uri="{FF2B5EF4-FFF2-40B4-BE49-F238E27FC236}">
                    <a16:creationId xmlns:a16="http://schemas.microsoft.com/office/drawing/2014/main" id="{A74D6264-0300-42C3-8038-B0C66EFBF0A5}"/>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 name="Straight Connector 101">
                <a:extLst>
                  <a:ext uri="{FF2B5EF4-FFF2-40B4-BE49-F238E27FC236}">
                    <a16:creationId xmlns:a16="http://schemas.microsoft.com/office/drawing/2014/main" id="{A1D3D8EE-DB34-4213-9501-B601AC15A7F3}"/>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E8EBFEB5-90C0-4BCA-9134-07333B4F99AA}"/>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E8324A39-3309-411E-BE53-93CCE653DA3D}"/>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9" name="Group 78">
              <a:extLst>
                <a:ext uri="{FF2B5EF4-FFF2-40B4-BE49-F238E27FC236}">
                  <a16:creationId xmlns:a16="http://schemas.microsoft.com/office/drawing/2014/main" id="{8F2E6989-D487-461A-9A6F-E50955278A57}"/>
                </a:ext>
              </a:extLst>
            </p:cNvPr>
            <p:cNvGrpSpPr/>
            <p:nvPr/>
          </p:nvGrpSpPr>
          <p:grpSpPr>
            <a:xfrm rot="16775905">
              <a:off x="8710729" y="2488108"/>
              <a:ext cx="681410" cy="606787"/>
              <a:chOff x="8479002" y="1392701"/>
              <a:chExt cx="681410" cy="606787"/>
            </a:xfrm>
          </p:grpSpPr>
          <p:sp>
            <p:nvSpPr>
              <p:cNvPr id="97" name="Oval 96">
                <a:extLst>
                  <a:ext uri="{FF2B5EF4-FFF2-40B4-BE49-F238E27FC236}">
                    <a16:creationId xmlns:a16="http://schemas.microsoft.com/office/drawing/2014/main" id="{172F999D-8DCB-437F-AFFE-07F36356751E}"/>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8" name="Straight Connector 97">
                <a:extLst>
                  <a:ext uri="{FF2B5EF4-FFF2-40B4-BE49-F238E27FC236}">
                    <a16:creationId xmlns:a16="http://schemas.microsoft.com/office/drawing/2014/main" id="{48DFD4F4-75FB-40E8-BF0D-0C5F4A6F1320}"/>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3456A49D-C2FE-4045-826D-EBC3A51971E8}"/>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D2511719-1ED8-4A4E-BAB9-C2109132AD03}"/>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sp>
          <p:nvSpPr>
            <p:cNvPr id="80" name="Oval 79">
              <a:extLst>
                <a:ext uri="{FF2B5EF4-FFF2-40B4-BE49-F238E27FC236}">
                  <a16:creationId xmlns:a16="http://schemas.microsoft.com/office/drawing/2014/main" id="{1632CD6B-9039-4F64-BB6E-654B10BE52AB}"/>
                </a:ext>
              </a:extLst>
            </p:cNvPr>
            <p:cNvSpPr/>
            <p:nvPr/>
          </p:nvSpPr>
          <p:spPr>
            <a:xfrm>
              <a:off x="7806793" y="4465509"/>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990CDC2E-5C0C-455C-A167-D52BFFF98E1E}"/>
                </a:ext>
              </a:extLst>
            </p:cNvPr>
            <p:cNvSpPr/>
            <p:nvPr/>
          </p:nvSpPr>
          <p:spPr>
            <a:xfrm>
              <a:off x="8155347" y="4334355"/>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AE94DFC7-9B78-4B63-ADF4-772E6BDD3FBA}"/>
                </a:ext>
              </a:extLst>
            </p:cNvPr>
            <p:cNvSpPr/>
            <p:nvPr/>
          </p:nvSpPr>
          <p:spPr>
            <a:xfrm>
              <a:off x="8449886" y="448100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BFE041CE-A2B0-4B03-B5C7-76BC3C9323E7}"/>
                </a:ext>
              </a:extLst>
            </p:cNvPr>
            <p:cNvSpPr/>
            <p:nvPr/>
          </p:nvSpPr>
          <p:spPr>
            <a:xfrm>
              <a:off x="8832604" y="448100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BC5D6AFE-639B-4AD2-BB8D-12FA297439A3}"/>
                </a:ext>
              </a:extLst>
            </p:cNvPr>
            <p:cNvSpPr/>
            <p:nvPr/>
          </p:nvSpPr>
          <p:spPr>
            <a:xfrm>
              <a:off x="8612722" y="4223983"/>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12A6349B-B436-44BF-90E4-AFA513DC73FC}"/>
                </a:ext>
              </a:extLst>
            </p:cNvPr>
            <p:cNvSpPr/>
            <p:nvPr/>
          </p:nvSpPr>
          <p:spPr>
            <a:xfrm>
              <a:off x="9235440" y="448100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8DE20570-716E-4244-AB4B-ABE6FA1EFE4B}"/>
                </a:ext>
              </a:extLst>
            </p:cNvPr>
            <p:cNvSpPr/>
            <p:nvPr/>
          </p:nvSpPr>
          <p:spPr>
            <a:xfrm>
              <a:off x="9783089" y="446239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6BE717F4-E7EF-4EAD-A22C-93E846D7431E}"/>
                </a:ext>
              </a:extLst>
            </p:cNvPr>
            <p:cNvSpPr/>
            <p:nvPr/>
          </p:nvSpPr>
          <p:spPr>
            <a:xfrm>
              <a:off x="10278455" y="4451747"/>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9A1BEECC-AFB5-41C4-AE4C-C3705F4EB8F6}"/>
                </a:ext>
              </a:extLst>
            </p:cNvPr>
            <p:cNvSpPr/>
            <p:nvPr/>
          </p:nvSpPr>
          <p:spPr>
            <a:xfrm>
              <a:off x="10039448" y="4223983"/>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5CE6C31B-E19C-4BDA-A512-1E57DA0836D0}"/>
                </a:ext>
              </a:extLst>
            </p:cNvPr>
            <p:cNvSpPr/>
            <p:nvPr/>
          </p:nvSpPr>
          <p:spPr>
            <a:xfrm>
              <a:off x="9055708" y="4166938"/>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1F63773E-51B4-4286-89C8-9A155281946F}"/>
                </a:ext>
              </a:extLst>
            </p:cNvPr>
            <p:cNvSpPr/>
            <p:nvPr/>
          </p:nvSpPr>
          <p:spPr>
            <a:xfrm>
              <a:off x="7898826" y="4085017"/>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912D3BA6-0C62-4417-BE41-AEBAE4948FF1}"/>
                </a:ext>
              </a:extLst>
            </p:cNvPr>
            <p:cNvSpPr/>
            <p:nvPr/>
          </p:nvSpPr>
          <p:spPr>
            <a:xfrm>
              <a:off x="8301586" y="4007987"/>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852BE0A3-A56E-4B27-94EB-466499F8D17B}"/>
                </a:ext>
              </a:extLst>
            </p:cNvPr>
            <p:cNvSpPr/>
            <p:nvPr/>
          </p:nvSpPr>
          <p:spPr>
            <a:xfrm>
              <a:off x="9534427" y="4214384"/>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3A8089AF-181D-42D5-8D66-3A86C3B09FC9}"/>
                </a:ext>
              </a:extLst>
            </p:cNvPr>
            <p:cNvSpPr/>
            <p:nvPr/>
          </p:nvSpPr>
          <p:spPr>
            <a:xfrm>
              <a:off x="10331193" y="4088853"/>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4F359BC4-8B84-4E16-94AC-C8F4BDBC8BB8}"/>
                </a:ext>
              </a:extLst>
            </p:cNvPr>
            <p:cNvSpPr/>
            <p:nvPr/>
          </p:nvSpPr>
          <p:spPr>
            <a:xfrm>
              <a:off x="9805693" y="400687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a:extLst>
                <a:ext uri="{FF2B5EF4-FFF2-40B4-BE49-F238E27FC236}">
                  <a16:creationId xmlns:a16="http://schemas.microsoft.com/office/drawing/2014/main" id="{6DA4FC22-8965-4E50-83C8-84DBE76DA9CE}"/>
                </a:ext>
              </a:extLst>
            </p:cNvPr>
            <p:cNvSpPr/>
            <p:nvPr/>
          </p:nvSpPr>
          <p:spPr>
            <a:xfrm>
              <a:off x="9341224" y="3944032"/>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6" name="Straight Connector 95">
              <a:extLst>
                <a:ext uri="{FF2B5EF4-FFF2-40B4-BE49-F238E27FC236}">
                  <a16:creationId xmlns:a16="http://schemas.microsoft.com/office/drawing/2014/main" id="{08FAC216-7920-4745-B49C-95DF1707E24D}"/>
                </a:ext>
              </a:extLst>
            </p:cNvPr>
            <p:cNvCxnSpPr>
              <a:cxnSpLocks/>
            </p:cNvCxnSpPr>
            <p:nvPr/>
          </p:nvCxnSpPr>
          <p:spPr>
            <a:xfrm>
              <a:off x="7708356" y="2304288"/>
              <a:ext cx="307238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 name="TextBox 3">
            <a:extLst>
              <a:ext uri="{FF2B5EF4-FFF2-40B4-BE49-F238E27FC236}">
                <a16:creationId xmlns:a16="http://schemas.microsoft.com/office/drawing/2014/main" id="{E885361D-27CD-4C56-B6F8-7DCE50B1E75E}"/>
              </a:ext>
            </a:extLst>
          </p:cNvPr>
          <p:cNvSpPr txBox="1"/>
          <p:nvPr/>
        </p:nvSpPr>
        <p:spPr>
          <a:xfrm>
            <a:off x="869040" y="4667811"/>
            <a:ext cx="11277594" cy="1569660"/>
          </a:xfrm>
          <a:prstGeom prst="rect">
            <a:avLst/>
          </a:prstGeom>
          <a:noFill/>
        </p:spPr>
        <p:txBody>
          <a:bodyPr wrap="square" rtlCol="0">
            <a:spAutoFit/>
          </a:bodyPr>
          <a:lstStyle/>
          <a:p>
            <a:r>
              <a:rPr lang="en-US" sz="2400" dirty="0"/>
              <a:t>A device known as a pressure cooker relies on this physics.  The water is boiled in a semi-sealed vessel.  The increased vapor pressure makes it harder for the molecules to be liberated from the liquid surface.  This allows the heat to increase the liquid temperature above the “normal” boiling temperature rather than using it to break the bonds. </a:t>
            </a:r>
          </a:p>
        </p:txBody>
      </p:sp>
    </p:spTree>
    <p:extLst>
      <p:ext uri="{BB962C8B-B14F-4D97-AF65-F5344CB8AC3E}">
        <p14:creationId xmlns:p14="http://schemas.microsoft.com/office/powerpoint/2010/main" val="2391832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500"/>
                                        <p:tgtEl>
                                          <p:spTgt spid="6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3AB7938-A9F4-473B-97ED-68E8548614BD}"/>
              </a:ext>
            </a:extLst>
          </p:cNvPr>
          <p:cNvSpPr>
            <a:spLocks noGrp="1"/>
          </p:cNvSpPr>
          <p:nvPr>
            <p:ph type="sldNum" sz="quarter" idx="12"/>
          </p:nvPr>
        </p:nvSpPr>
        <p:spPr/>
        <p:txBody>
          <a:bodyPr/>
          <a:lstStyle/>
          <a:p>
            <a:fld id="{2715E91D-079E-40E7-A773-F6648BADBF08}" type="slidenum">
              <a:rPr lang="en-US" smtClean="0"/>
              <a:t>28</a:t>
            </a:fld>
            <a:endParaRPr lang="en-US"/>
          </a:p>
        </p:txBody>
      </p:sp>
      <p:sp>
        <p:nvSpPr>
          <p:cNvPr id="3" name="TextBox 2">
            <a:extLst>
              <a:ext uri="{FF2B5EF4-FFF2-40B4-BE49-F238E27FC236}">
                <a16:creationId xmlns:a16="http://schemas.microsoft.com/office/drawing/2014/main" id="{1E03241D-A24A-469E-BF7B-2CA458AD27B8}"/>
              </a:ext>
            </a:extLst>
          </p:cNvPr>
          <p:cNvSpPr txBox="1"/>
          <p:nvPr/>
        </p:nvSpPr>
        <p:spPr>
          <a:xfrm>
            <a:off x="848750" y="276129"/>
            <a:ext cx="10494497" cy="584775"/>
          </a:xfrm>
          <a:prstGeom prst="rect">
            <a:avLst/>
          </a:prstGeom>
          <a:noFill/>
        </p:spPr>
        <p:txBody>
          <a:bodyPr wrap="square" rtlCol="0">
            <a:spAutoFit/>
          </a:bodyPr>
          <a:lstStyle/>
          <a:p>
            <a:pPr algn="ctr"/>
            <a:r>
              <a:rPr lang="en-US" sz="3200" dirty="0"/>
              <a:t>Sublimation and Deposition</a:t>
            </a:r>
          </a:p>
        </p:txBody>
      </p:sp>
      <p:sp>
        <p:nvSpPr>
          <p:cNvPr id="4" name="TextBox 3">
            <a:extLst>
              <a:ext uri="{FF2B5EF4-FFF2-40B4-BE49-F238E27FC236}">
                <a16:creationId xmlns:a16="http://schemas.microsoft.com/office/drawing/2014/main" id="{C00C773B-F100-48C5-B0AB-4B749E1FC0B5}"/>
              </a:ext>
            </a:extLst>
          </p:cNvPr>
          <p:cNvSpPr txBox="1"/>
          <p:nvPr/>
        </p:nvSpPr>
        <p:spPr>
          <a:xfrm>
            <a:off x="848750" y="1120676"/>
            <a:ext cx="10644553" cy="2308324"/>
          </a:xfrm>
          <a:prstGeom prst="rect">
            <a:avLst/>
          </a:prstGeom>
          <a:noFill/>
        </p:spPr>
        <p:txBody>
          <a:bodyPr wrap="square" rtlCol="0">
            <a:spAutoFit/>
          </a:bodyPr>
          <a:lstStyle/>
          <a:p>
            <a:r>
              <a:rPr lang="en-US" sz="2400" b="1" dirty="0"/>
              <a:t>Sublimation:</a:t>
            </a:r>
          </a:p>
          <a:p>
            <a:endParaRPr lang="en-US" sz="2400" dirty="0"/>
          </a:p>
          <a:p>
            <a:r>
              <a:rPr lang="en-US" sz="2400" dirty="0"/>
              <a:t>When a solid sublimates it becomes a gas without passing through the liquid phase.  This can occur in very cold and dry environments as well as in a household freezer.  This can be seen by placing a single ice cube on the freezer rack, where over time, the ice cube will shrink without leaving an icy pool at the bottom of the freezer.</a:t>
            </a:r>
          </a:p>
        </p:txBody>
      </p:sp>
      <p:sp>
        <p:nvSpPr>
          <p:cNvPr id="5" name="TextBox 4">
            <a:extLst>
              <a:ext uri="{FF2B5EF4-FFF2-40B4-BE49-F238E27FC236}">
                <a16:creationId xmlns:a16="http://schemas.microsoft.com/office/drawing/2014/main" id="{37E8C727-1371-47EB-87AC-1580693C09AB}"/>
              </a:ext>
            </a:extLst>
          </p:cNvPr>
          <p:cNvSpPr txBox="1"/>
          <p:nvPr/>
        </p:nvSpPr>
        <p:spPr>
          <a:xfrm>
            <a:off x="848750" y="3788254"/>
            <a:ext cx="9959926" cy="1938992"/>
          </a:xfrm>
          <a:prstGeom prst="rect">
            <a:avLst/>
          </a:prstGeom>
          <a:noFill/>
        </p:spPr>
        <p:txBody>
          <a:bodyPr wrap="square" rtlCol="0">
            <a:spAutoFit/>
          </a:bodyPr>
          <a:lstStyle/>
          <a:p>
            <a:r>
              <a:rPr lang="en-US" sz="2400" b="1" dirty="0"/>
              <a:t>Deposition:</a:t>
            </a:r>
          </a:p>
          <a:p>
            <a:endParaRPr lang="en-US" sz="2400" dirty="0"/>
          </a:p>
          <a:p>
            <a:r>
              <a:rPr lang="en-US" sz="2400" dirty="0"/>
              <a:t>When a gas (i.e. water vapor) under goes deposition it becomes a solid without passing through the liquid phase.  This is how snow forms in clouds and how frost is created.  </a:t>
            </a:r>
          </a:p>
        </p:txBody>
      </p:sp>
    </p:spTree>
    <p:extLst>
      <p:ext uri="{BB962C8B-B14F-4D97-AF65-F5344CB8AC3E}">
        <p14:creationId xmlns:p14="http://schemas.microsoft.com/office/powerpoint/2010/main" val="3229095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B328F2E-E7CF-4CBA-839D-636CF976B32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5400000">
            <a:off x="91567" y="1189101"/>
            <a:ext cx="5973064" cy="4479798"/>
          </a:xfrm>
          <a:prstGeom prst="rect">
            <a:avLst/>
          </a:prstGeom>
        </p:spPr>
      </p:pic>
      <p:sp>
        <p:nvSpPr>
          <p:cNvPr id="2" name="Slide Number Placeholder 1">
            <a:extLst>
              <a:ext uri="{FF2B5EF4-FFF2-40B4-BE49-F238E27FC236}">
                <a16:creationId xmlns:a16="http://schemas.microsoft.com/office/drawing/2014/main" id="{641CC6D3-F2F1-438F-94F3-0F65AA1BB5EA}"/>
              </a:ext>
            </a:extLst>
          </p:cNvPr>
          <p:cNvSpPr>
            <a:spLocks noGrp="1"/>
          </p:cNvSpPr>
          <p:nvPr>
            <p:ph type="sldNum" sz="quarter" idx="12"/>
          </p:nvPr>
        </p:nvSpPr>
        <p:spPr/>
        <p:txBody>
          <a:bodyPr/>
          <a:lstStyle/>
          <a:p>
            <a:fld id="{2715E91D-079E-40E7-A773-F6648BADBF08}" type="slidenum">
              <a:rPr lang="en-US" smtClean="0"/>
              <a:t>29</a:t>
            </a:fld>
            <a:endParaRPr lang="en-US"/>
          </a:p>
        </p:txBody>
      </p:sp>
      <p:sp>
        <p:nvSpPr>
          <p:cNvPr id="4" name="TextBox 3">
            <a:extLst>
              <a:ext uri="{FF2B5EF4-FFF2-40B4-BE49-F238E27FC236}">
                <a16:creationId xmlns:a16="http://schemas.microsoft.com/office/drawing/2014/main" id="{FC4BA045-4D5D-4746-BC91-12E44258C2FF}"/>
              </a:ext>
            </a:extLst>
          </p:cNvPr>
          <p:cNvSpPr txBox="1"/>
          <p:nvPr/>
        </p:nvSpPr>
        <p:spPr>
          <a:xfrm>
            <a:off x="6113175" y="1097280"/>
            <a:ext cx="5126911" cy="4893647"/>
          </a:xfrm>
          <a:prstGeom prst="rect">
            <a:avLst/>
          </a:prstGeom>
          <a:noFill/>
        </p:spPr>
        <p:txBody>
          <a:bodyPr wrap="square" rtlCol="0">
            <a:spAutoFit/>
          </a:bodyPr>
          <a:lstStyle/>
          <a:p>
            <a:r>
              <a:rPr lang="en-US" sz="2400" dirty="0"/>
              <a:t>These experiments can be recreated using a simple thermometer.  A few words of wisdom:</a:t>
            </a:r>
          </a:p>
          <a:p>
            <a:endParaRPr lang="en-US" sz="2400" dirty="0"/>
          </a:p>
          <a:p>
            <a:pPr marL="342900" indent="-342900">
              <a:buAutoNum type="arabicPeriod"/>
            </a:pPr>
            <a:r>
              <a:rPr lang="en-US" sz="2400" dirty="0"/>
              <a:t>Continuous opening of the freezer door to make measurements will draw out the freezing process because the freezer wont stay as cold</a:t>
            </a:r>
          </a:p>
          <a:p>
            <a:pPr marL="342900" indent="-342900">
              <a:buAutoNum type="arabicPeriod"/>
            </a:pPr>
            <a:endParaRPr lang="en-US" sz="2400" dirty="0"/>
          </a:p>
          <a:p>
            <a:pPr marL="342900" indent="-342900">
              <a:buAutoNum type="arabicPeriod"/>
            </a:pPr>
            <a:r>
              <a:rPr lang="en-US" sz="2400" dirty="0"/>
              <a:t>Be very careful when conducting the boiling test because the hot water can scald and cause injury.</a:t>
            </a:r>
          </a:p>
        </p:txBody>
      </p:sp>
      <p:sp>
        <p:nvSpPr>
          <p:cNvPr id="5" name="TextBox 4">
            <a:extLst>
              <a:ext uri="{FF2B5EF4-FFF2-40B4-BE49-F238E27FC236}">
                <a16:creationId xmlns:a16="http://schemas.microsoft.com/office/drawing/2014/main" id="{20D24D77-46E3-482D-A4E2-D8974EFF6995}"/>
              </a:ext>
            </a:extLst>
          </p:cNvPr>
          <p:cNvSpPr txBox="1"/>
          <p:nvPr/>
        </p:nvSpPr>
        <p:spPr>
          <a:xfrm>
            <a:off x="6113175" y="302735"/>
            <a:ext cx="5126911" cy="584775"/>
          </a:xfrm>
          <a:prstGeom prst="rect">
            <a:avLst/>
          </a:prstGeom>
          <a:noFill/>
        </p:spPr>
        <p:txBody>
          <a:bodyPr wrap="square" rtlCol="0">
            <a:spAutoFit/>
          </a:bodyPr>
          <a:lstStyle/>
          <a:p>
            <a:r>
              <a:rPr lang="en-US" sz="3200" dirty="0">
                <a:solidFill>
                  <a:srgbClr val="FF0000"/>
                </a:solidFill>
              </a:rPr>
              <a:t>Alternate Experiment Set-up</a:t>
            </a:r>
          </a:p>
        </p:txBody>
      </p:sp>
    </p:spTree>
    <p:extLst>
      <p:ext uri="{BB962C8B-B14F-4D97-AF65-F5344CB8AC3E}">
        <p14:creationId xmlns:p14="http://schemas.microsoft.com/office/powerpoint/2010/main" val="824283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0E1E4C-8BCF-4EEC-A55F-89EAC645CEE2}"/>
              </a:ext>
            </a:extLst>
          </p:cNvPr>
          <p:cNvSpPr txBox="1"/>
          <p:nvPr/>
        </p:nvSpPr>
        <p:spPr>
          <a:xfrm>
            <a:off x="3031587" y="281353"/>
            <a:ext cx="6128825" cy="584775"/>
          </a:xfrm>
          <a:prstGeom prst="rect">
            <a:avLst/>
          </a:prstGeom>
          <a:noFill/>
        </p:spPr>
        <p:txBody>
          <a:bodyPr wrap="square" rtlCol="0">
            <a:spAutoFit/>
          </a:bodyPr>
          <a:lstStyle/>
          <a:p>
            <a:pPr algn="ctr"/>
            <a:r>
              <a:rPr lang="en-US" sz="3200" dirty="0"/>
              <a:t>Terms</a:t>
            </a:r>
          </a:p>
        </p:txBody>
      </p:sp>
      <p:sp>
        <p:nvSpPr>
          <p:cNvPr id="3" name="TextBox 2">
            <a:extLst>
              <a:ext uri="{FF2B5EF4-FFF2-40B4-BE49-F238E27FC236}">
                <a16:creationId xmlns:a16="http://schemas.microsoft.com/office/drawing/2014/main" id="{0FA793E2-2FAA-4F50-839A-FFA87A6FCFAF}"/>
              </a:ext>
            </a:extLst>
          </p:cNvPr>
          <p:cNvSpPr txBox="1"/>
          <p:nvPr/>
        </p:nvSpPr>
        <p:spPr>
          <a:xfrm>
            <a:off x="872195" y="1758461"/>
            <a:ext cx="9435104" cy="461665"/>
          </a:xfrm>
          <a:prstGeom prst="rect">
            <a:avLst/>
          </a:prstGeom>
          <a:noFill/>
        </p:spPr>
        <p:txBody>
          <a:bodyPr wrap="square" rtlCol="0">
            <a:spAutoFit/>
          </a:bodyPr>
          <a:lstStyle/>
          <a:p>
            <a:pPr marL="342900" indent="-342900">
              <a:buFont typeface="Arial" panose="020B0604020202020204" pitchFamily="34" charset="0"/>
              <a:buChar char="•"/>
            </a:pPr>
            <a:r>
              <a:rPr lang="en-US" sz="2400" b="1" dirty="0"/>
              <a:t>Melting</a:t>
            </a:r>
            <a:r>
              <a:rPr lang="en-US" sz="2400" dirty="0"/>
              <a:t> (a.k.a. Fusion)  -  When a solid becomes a liquid</a:t>
            </a:r>
          </a:p>
        </p:txBody>
      </p:sp>
      <p:sp>
        <p:nvSpPr>
          <p:cNvPr id="5" name="TextBox 4">
            <a:extLst>
              <a:ext uri="{FF2B5EF4-FFF2-40B4-BE49-F238E27FC236}">
                <a16:creationId xmlns:a16="http://schemas.microsoft.com/office/drawing/2014/main" id="{37C779D9-4FE2-4C8B-B30B-1946039A0325}"/>
              </a:ext>
            </a:extLst>
          </p:cNvPr>
          <p:cNvSpPr txBox="1"/>
          <p:nvPr/>
        </p:nvSpPr>
        <p:spPr>
          <a:xfrm>
            <a:off x="872195" y="2189867"/>
            <a:ext cx="9435104" cy="461665"/>
          </a:xfrm>
          <a:prstGeom prst="rect">
            <a:avLst/>
          </a:prstGeom>
          <a:noFill/>
        </p:spPr>
        <p:txBody>
          <a:bodyPr wrap="square" rtlCol="0">
            <a:spAutoFit/>
          </a:bodyPr>
          <a:lstStyle/>
          <a:p>
            <a:pPr marL="342900" indent="-342900">
              <a:buFont typeface="Arial" panose="020B0604020202020204" pitchFamily="34" charset="0"/>
              <a:buChar char="•"/>
            </a:pPr>
            <a:r>
              <a:rPr lang="en-US" sz="2400" b="1" dirty="0"/>
              <a:t>Vaporization</a:t>
            </a:r>
            <a:r>
              <a:rPr lang="en-US" sz="2400" dirty="0"/>
              <a:t>  -  When a liquid becomes a gas </a:t>
            </a:r>
          </a:p>
        </p:txBody>
      </p:sp>
      <p:sp>
        <p:nvSpPr>
          <p:cNvPr id="6" name="TextBox 5">
            <a:extLst>
              <a:ext uri="{FF2B5EF4-FFF2-40B4-BE49-F238E27FC236}">
                <a16:creationId xmlns:a16="http://schemas.microsoft.com/office/drawing/2014/main" id="{F9A01BB1-027D-4709-9CF6-58057F6B965F}"/>
              </a:ext>
            </a:extLst>
          </p:cNvPr>
          <p:cNvSpPr txBox="1"/>
          <p:nvPr/>
        </p:nvSpPr>
        <p:spPr>
          <a:xfrm>
            <a:off x="872194" y="2655276"/>
            <a:ext cx="10353824" cy="461665"/>
          </a:xfrm>
          <a:prstGeom prst="rect">
            <a:avLst/>
          </a:prstGeom>
          <a:noFill/>
        </p:spPr>
        <p:txBody>
          <a:bodyPr wrap="square" rtlCol="0">
            <a:spAutoFit/>
          </a:bodyPr>
          <a:lstStyle/>
          <a:p>
            <a:pPr marL="342900" indent="-342900">
              <a:buFont typeface="Arial" panose="020B0604020202020204" pitchFamily="34" charset="0"/>
              <a:buChar char="•"/>
            </a:pPr>
            <a:r>
              <a:rPr lang="en-US" sz="2400" b="1" dirty="0"/>
              <a:t>Sublimation</a:t>
            </a:r>
            <a:r>
              <a:rPr lang="en-US" sz="2400" dirty="0"/>
              <a:t>  -  When a solid becomes a gas (skipping the Vaporization Phase) </a:t>
            </a:r>
          </a:p>
        </p:txBody>
      </p:sp>
      <p:sp>
        <p:nvSpPr>
          <p:cNvPr id="7" name="TextBox 6">
            <a:extLst>
              <a:ext uri="{FF2B5EF4-FFF2-40B4-BE49-F238E27FC236}">
                <a16:creationId xmlns:a16="http://schemas.microsoft.com/office/drawing/2014/main" id="{55C5A7EF-A05F-46BB-BF39-80AA0D39B6F1}"/>
              </a:ext>
            </a:extLst>
          </p:cNvPr>
          <p:cNvSpPr txBox="1"/>
          <p:nvPr/>
        </p:nvSpPr>
        <p:spPr>
          <a:xfrm>
            <a:off x="872195" y="4535660"/>
            <a:ext cx="6963510" cy="461665"/>
          </a:xfrm>
          <a:prstGeom prst="rect">
            <a:avLst/>
          </a:prstGeom>
          <a:noFill/>
        </p:spPr>
        <p:txBody>
          <a:bodyPr wrap="square" rtlCol="0">
            <a:spAutoFit/>
          </a:bodyPr>
          <a:lstStyle/>
          <a:p>
            <a:pPr marL="342900" indent="-342900">
              <a:buFont typeface="Arial" panose="020B0604020202020204" pitchFamily="34" charset="0"/>
              <a:buChar char="•"/>
            </a:pPr>
            <a:r>
              <a:rPr lang="en-US" sz="2400" b="1" dirty="0"/>
              <a:t>Freezing</a:t>
            </a:r>
            <a:r>
              <a:rPr lang="en-US" sz="2400" dirty="0"/>
              <a:t>  -  When a liquid becomes a solid</a:t>
            </a:r>
          </a:p>
        </p:txBody>
      </p:sp>
      <p:sp>
        <p:nvSpPr>
          <p:cNvPr id="8" name="TextBox 7">
            <a:extLst>
              <a:ext uri="{FF2B5EF4-FFF2-40B4-BE49-F238E27FC236}">
                <a16:creationId xmlns:a16="http://schemas.microsoft.com/office/drawing/2014/main" id="{9E9771FB-C405-4937-8222-D1B28AB62888}"/>
              </a:ext>
            </a:extLst>
          </p:cNvPr>
          <p:cNvSpPr txBox="1"/>
          <p:nvPr/>
        </p:nvSpPr>
        <p:spPr>
          <a:xfrm>
            <a:off x="872195" y="4125356"/>
            <a:ext cx="6682156" cy="461665"/>
          </a:xfrm>
          <a:prstGeom prst="rect">
            <a:avLst/>
          </a:prstGeom>
          <a:noFill/>
        </p:spPr>
        <p:txBody>
          <a:bodyPr wrap="square" rtlCol="0">
            <a:spAutoFit/>
          </a:bodyPr>
          <a:lstStyle/>
          <a:p>
            <a:pPr marL="342900" indent="-342900">
              <a:buFont typeface="Arial" panose="020B0604020202020204" pitchFamily="34" charset="0"/>
              <a:buChar char="•"/>
            </a:pPr>
            <a:r>
              <a:rPr lang="en-US" sz="2400" b="1" dirty="0"/>
              <a:t>Condensation</a:t>
            </a:r>
            <a:r>
              <a:rPr lang="en-US" sz="2400" dirty="0"/>
              <a:t>  -  When a gas becomes a liquid </a:t>
            </a:r>
          </a:p>
        </p:txBody>
      </p:sp>
      <p:sp>
        <p:nvSpPr>
          <p:cNvPr id="9" name="TextBox 8">
            <a:extLst>
              <a:ext uri="{FF2B5EF4-FFF2-40B4-BE49-F238E27FC236}">
                <a16:creationId xmlns:a16="http://schemas.microsoft.com/office/drawing/2014/main" id="{70DF0A82-9750-4E88-A091-B655223D841D}"/>
              </a:ext>
            </a:extLst>
          </p:cNvPr>
          <p:cNvSpPr txBox="1"/>
          <p:nvPr/>
        </p:nvSpPr>
        <p:spPr>
          <a:xfrm>
            <a:off x="872194" y="4952998"/>
            <a:ext cx="9606830" cy="461665"/>
          </a:xfrm>
          <a:prstGeom prst="rect">
            <a:avLst/>
          </a:prstGeom>
          <a:noFill/>
        </p:spPr>
        <p:txBody>
          <a:bodyPr wrap="square" rtlCol="0">
            <a:spAutoFit/>
          </a:bodyPr>
          <a:lstStyle/>
          <a:p>
            <a:pPr marL="342900" indent="-342900">
              <a:buFont typeface="Arial" panose="020B0604020202020204" pitchFamily="34" charset="0"/>
              <a:buChar char="•"/>
            </a:pPr>
            <a:r>
              <a:rPr lang="en-US" sz="2400" b="1" dirty="0"/>
              <a:t>Deposition</a:t>
            </a:r>
            <a:r>
              <a:rPr lang="en-US" sz="2400" dirty="0"/>
              <a:t>  -  When a gas becomes a solid (skipping the Freezing Phase)   </a:t>
            </a:r>
          </a:p>
        </p:txBody>
      </p:sp>
      <p:sp>
        <p:nvSpPr>
          <p:cNvPr id="10" name="TextBox 9">
            <a:extLst>
              <a:ext uri="{FF2B5EF4-FFF2-40B4-BE49-F238E27FC236}">
                <a16:creationId xmlns:a16="http://schemas.microsoft.com/office/drawing/2014/main" id="{419AAA0B-62BC-4C07-8543-3BFD908AD075}"/>
              </a:ext>
            </a:extLst>
          </p:cNvPr>
          <p:cNvSpPr txBox="1"/>
          <p:nvPr/>
        </p:nvSpPr>
        <p:spPr>
          <a:xfrm>
            <a:off x="872194" y="1134925"/>
            <a:ext cx="9819251" cy="461665"/>
          </a:xfrm>
          <a:prstGeom prst="rect">
            <a:avLst/>
          </a:prstGeom>
          <a:noFill/>
        </p:spPr>
        <p:txBody>
          <a:bodyPr wrap="square" rtlCol="0">
            <a:spAutoFit/>
          </a:bodyPr>
          <a:lstStyle/>
          <a:p>
            <a:r>
              <a:rPr lang="en-US" sz="2400" dirty="0">
                <a:solidFill>
                  <a:srgbClr val="0070C0"/>
                </a:solidFill>
              </a:rPr>
              <a:t>The following phase changes usually involve particles moving farther apart:</a:t>
            </a:r>
          </a:p>
        </p:txBody>
      </p:sp>
      <p:sp>
        <p:nvSpPr>
          <p:cNvPr id="11" name="TextBox 10">
            <a:extLst>
              <a:ext uri="{FF2B5EF4-FFF2-40B4-BE49-F238E27FC236}">
                <a16:creationId xmlns:a16="http://schemas.microsoft.com/office/drawing/2014/main" id="{4A5DBB01-EED1-4412-9E5C-BF01E56D908D}"/>
              </a:ext>
            </a:extLst>
          </p:cNvPr>
          <p:cNvSpPr txBox="1"/>
          <p:nvPr/>
        </p:nvSpPr>
        <p:spPr>
          <a:xfrm>
            <a:off x="872194" y="3552675"/>
            <a:ext cx="9819252" cy="461665"/>
          </a:xfrm>
          <a:prstGeom prst="rect">
            <a:avLst/>
          </a:prstGeom>
          <a:noFill/>
        </p:spPr>
        <p:txBody>
          <a:bodyPr wrap="square" rtlCol="0">
            <a:spAutoFit/>
          </a:bodyPr>
          <a:lstStyle/>
          <a:p>
            <a:r>
              <a:rPr lang="en-US" sz="2400" dirty="0">
                <a:solidFill>
                  <a:srgbClr val="0070C0"/>
                </a:solidFill>
              </a:rPr>
              <a:t>The following phase changes usually involve particles moving closer together:</a:t>
            </a:r>
          </a:p>
        </p:txBody>
      </p:sp>
      <p:sp>
        <p:nvSpPr>
          <p:cNvPr id="4" name="Slide Number Placeholder 3">
            <a:extLst>
              <a:ext uri="{FF2B5EF4-FFF2-40B4-BE49-F238E27FC236}">
                <a16:creationId xmlns:a16="http://schemas.microsoft.com/office/drawing/2014/main" id="{FD4F3C88-7038-4F34-B4FC-025C70B8B4CB}"/>
              </a:ext>
            </a:extLst>
          </p:cNvPr>
          <p:cNvSpPr>
            <a:spLocks noGrp="1"/>
          </p:cNvSpPr>
          <p:nvPr>
            <p:ph type="sldNum" sz="quarter" idx="12"/>
          </p:nvPr>
        </p:nvSpPr>
        <p:spPr/>
        <p:txBody>
          <a:bodyPr/>
          <a:lstStyle/>
          <a:p>
            <a:fld id="{2715E91D-079E-40E7-A773-F6648BADBF08}" type="slidenum">
              <a:rPr lang="en-US" smtClean="0"/>
              <a:t>3</a:t>
            </a:fld>
            <a:endParaRPr lang="en-US"/>
          </a:p>
        </p:txBody>
      </p:sp>
    </p:spTree>
    <p:extLst>
      <p:ext uri="{BB962C8B-B14F-4D97-AF65-F5344CB8AC3E}">
        <p14:creationId xmlns:p14="http://schemas.microsoft.com/office/powerpoint/2010/main" val="3387365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5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fade">
                                      <p:cBhvr>
                                        <p:cTn id="3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32497A6-4AD6-4DE6-A57D-C3B0E26D1090}"/>
              </a:ext>
            </a:extLst>
          </p:cNvPr>
          <p:cNvSpPr>
            <a:spLocks noGrp="1"/>
          </p:cNvSpPr>
          <p:nvPr>
            <p:ph type="sldNum" sz="quarter" idx="12"/>
          </p:nvPr>
        </p:nvSpPr>
        <p:spPr/>
        <p:txBody>
          <a:bodyPr/>
          <a:lstStyle/>
          <a:p>
            <a:fld id="{2715E91D-079E-40E7-A773-F6648BADBF08}" type="slidenum">
              <a:rPr lang="en-US" smtClean="0"/>
              <a:t>30</a:t>
            </a:fld>
            <a:endParaRPr lang="en-US"/>
          </a:p>
        </p:txBody>
      </p:sp>
      <p:sp>
        <p:nvSpPr>
          <p:cNvPr id="3" name="TextBox 2">
            <a:extLst>
              <a:ext uri="{FF2B5EF4-FFF2-40B4-BE49-F238E27FC236}">
                <a16:creationId xmlns:a16="http://schemas.microsoft.com/office/drawing/2014/main" id="{EEDE71F2-EF1D-4D68-86FE-EC82DE09E36A}"/>
              </a:ext>
            </a:extLst>
          </p:cNvPr>
          <p:cNvSpPr txBox="1"/>
          <p:nvPr/>
        </p:nvSpPr>
        <p:spPr>
          <a:xfrm>
            <a:off x="2057400" y="2514600"/>
            <a:ext cx="5767754" cy="1107996"/>
          </a:xfrm>
          <a:prstGeom prst="rect">
            <a:avLst/>
          </a:prstGeom>
          <a:noFill/>
        </p:spPr>
        <p:txBody>
          <a:bodyPr wrap="square" rtlCol="0">
            <a:spAutoFit/>
          </a:bodyPr>
          <a:lstStyle/>
          <a:p>
            <a:r>
              <a:rPr lang="en-US" sz="6600" dirty="0"/>
              <a:t>Questions ?</a:t>
            </a:r>
          </a:p>
        </p:txBody>
      </p:sp>
      <p:grpSp>
        <p:nvGrpSpPr>
          <p:cNvPr id="57" name="Group 56">
            <a:extLst>
              <a:ext uri="{FF2B5EF4-FFF2-40B4-BE49-F238E27FC236}">
                <a16:creationId xmlns:a16="http://schemas.microsoft.com/office/drawing/2014/main" id="{F62E3DD0-9FAD-4A07-B5FA-66CCF6AC4550}"/>
              </a:ext>
            </a:extLst>
          </p:cNvPr>
          <p:cNvGrpSpPr/>
          <p:nvPr/>
        </p:nvGrpSpPr>
        <p:grpSpPr>
          <a:xfrm>
            <a:off x="7699248" y="2112208"/>
            <a:ext cx="3072384" cy="2740208"/>
            <a:chOff x="7699248" y="2112208"/>
            <a:chExt cx="3072384" cy="2740208"/>
          </a:xfrm>
        </p:grpSpPr>
        <p:grpSp>
          <p:nvGrpSpPr>
            <p:cNvPr id="4" name="Group 3">
              <a:extLst>
                <a:ext uri="{FF2B5EF4-FFF2-40B4-BE49-F238E27FC236}">
                  <a16:creationId xmlns:a16="http://schemas.microsoft.com/office/drawing/2014/main" id="{64A0C82E-1BD4-42F1-BFBC-CCF7603525F7}"/>
                </a:ext>
              </a:extLst>
            </p:cNvPr>
            <p:cNvGrpSpPr/>
            <p:nvPr/>
          </p:nvGrpSpPr>
          <p:grpSpPr>
            <a:xfrm>
              <a:off x="7699248" y="2286000"/>
              <a:ext cx="3072384" cy="2566416"/>
              <a:chOff x="6675120" y="2286000"/>
              <a:chExt cx="3072384" cy="2566416"/>
            </a:xfrm>
          </p:grpSpPr>
          <p:cxnSp>
            <p:nvCxnSpPr>
              <p:cNvPr id="5" name="Straight Connector 4">
                <a:extLst>
                  <a:ext uri="{FF2B5EF4-FFF2-40B4-BE49-F238E27FC236}">
                    <a16:creationId xmlns:a16="http://schemas.microsoft.com/office/drawing/2014/main" id="{F16D383E-2900-4CF0-AF4E-95D331EECCE2}"/>
                  </a:ext>
                </a:extLst>
              </p:cNvPr>
              <p:cNvCxnSpPr>
                <a:cxnSpLocks/>
              </p:cNvCxnSpPr>
              <p:nvPr/>
            </p:nvCxnSpPr>
            <p:spPr>
              <a:xfrm>
                <a:off x="6711696" y="2286000"/>
                <a:ext cx="0" cy="25481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CE7F6CA0-788A-4E5B-B6E6-8E00F35BD038}"/>
                  </a:ext>
                </a:extLst>
              </p:cNvPr>
              <p:cNvCxnSpPr>
                <a:cxnSpLocks/>
              </p:cNvCxnSpPr>
              <p:nvPr/>
            </p:nvCxnSpPr>
            <p:spPr>
              <a:xfrm>
                <a:off x="6675120" y="4834128"/>
                <a:ext cx="307238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6A75121-7891-49CD-B4D0-8CC2D9554041}"/>
                  </a:ext>
                </a:extLst>
              </p:cNvPr>
              <p:cNvCxnSpPr>
                <a:cxnSpLocks/>
              </p:cNvCxnSpPr>
              <p:nvPr/>
            </p:nvCxnSpPr>
            <p:spPr>
              <a:xfrm>
                <a:off x="9729216" y="2304288"/>
                <a:ext cx="0" cy="25481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5A502F07-8CF9-41B9-A171-321FB4E0954E}"/>
                </a:ext>
              </a:extLst>
            </p:cNvPr>
            <p:cNvGrpSpPr/>
            <p:nvPr/>
          </p:nvGrpSpPr>
          <p:grpSpPr>
            <a:xfrm>
              <a:off x="8801856" y="2822213"/>
              <a:ext cx="681410" cy="606787"/>
              <a:chOff x="8479002" y="1392701"/>
              <a:chExt cx="681410" cy="606787"/>
            </a:xfrm>
          </p:grpSpPr>
          <p:sp>
            <p:nvSpPr>
              <p:cNvPr id="9" name="Oval 8">
                <a:extLst>
                  <a:ext uri="{FF2B5EF4-FFF2-40B4-BE49-F238E27FC236}">
                    <a16:creationId xmlns:a16="http://schemas.microsoft.com/office/drawing/2014/main" id="{B26DD893-1B2C-4A94-97ED-BC90A68EC0E7}"/>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FB0329C4-F04D-4157-9AA3-47BDB13F31E3}"/>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92437DD-5819-4749-9AC7-C7C05CAA68E9}"/>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ED3B398-A1BC-4A95-880D-AF0346C0619E}"/>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DC655236-5C88-4F2D-AF77-63FDA65BBBBC}"/>
                </a:ext>
              </a:extLst>
            </p:cNvPr>
            <p:cNvGrpSpPr/>
            <p:nvPr/>
          </p:nvGrpSpPr>
          <p:grpSpPr>
            <a:xfrm rot="6056383">
              <a:off x="9902336" y="2453252"/>
              <a:ext cx="681410" cy="606787"/>
              <a:chOff x="8479002" y="1392701"/>
              <a:chExt cx="681410" cy="606787"/>
            </a:xfrm>
          </p:grpSpPr>
          <p:sp>
            <p:nvSpPr>
              <p:cNvPr id="14" name="Oval 13">
                <a:extLst>
                  <a:ext uri="{FF2B5EF4-FFF2-40B4-BE49-F238E27FC236}">
                    <a16:creationId xmlns:a16="http://schemas.microsoft.com/office/drawing/2014/main" id="{582CD98D-008A-44C0-B047-961A5B88BF0F}"/>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EDC59F68-E372-4396-9687-94BA28591F9E}"/>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DDBAEB2-D65C-43D1-A2F7-448A4B411AD6}"/>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1E8ACFF-EF98-47C1-B86C-D48DBC113BD8}"/>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A4E3930A-5DEB-4338-A679-EFE9EF6654E6}"/>
                </a:ext>
              </a:extLst>
            </p:cNvPr>
            <p:cNvGrpSpPr/>
            <p:nvPr/>
          </p:nvGrpSpPr>
          <p:grpSpPr>
            <a:xfrm rot="15174894">
              <a:off x="7911427" y="3659825"/>
              <a:ext cx="681410" cy="606787"/>
              <a:chOff x="8479002" y="1392701"/>
              <a:chExt cx="681410" cy="606787"/>
            </a:xfrm>
          </p:grpSpPr>
          <p:sp>
            <p:nvSpPr>
              <p:cNvPr id="19" name="Oval 18">
                <a:extLst>
                  <a:ext uri="{FF2B5EF4-FFF2-40B4-BE49-F238E27FC236}">
                    <a16:creationId xmlns:a16="http://schemas.microsoft.com/office/drawing/2014/main" id="{581716F4-0FFD-4C7B-8596-E2B39942681E}"/>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2E1E990E-8C03-4AC2-A356-F598E0535F9C}"/>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D8530-A216-4B7E-8A8B-C2F8B60CFF47}"/>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1D3DFBB-CD8E-4050-A096-68F111B9E866}"/>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A745FF5A-7124-46E2-852E-932ED226C1C4}"/>
                </a:ext>
              </a:extLst>
            </p:cNvPr>
            <p:cNvGrpSpPr/>
            <p:nvPr/>
          </p:nvGrpSpPr>
          <p:grpSpPr>
            <a:xfrm rot="17668897">
              <a:off x="9563096" y="3722782"/>
              <a:ext cx="681410" cy="606787"/>
              <a:chOff x="8479002" y="1392701"/>
              <a:chExt cx="681410" cy="606787"/>
            </a:xfrm>
          </p:grpSpPr>
          <p:sp>
            <p:nvSpPr>
              <p:cNvPr id="24" name="Oval 23">
                <a:extLst>
                  <a:ext uri="{FF2B5EF4-FFF2-40B4-BE49-F238E27FC236}">
                    <a16:creationId xmlns:a16="http://schemas.microsoft.com/office/drawing/2014/main" id="{88F4B0B5-4D58-4D7B-8CE1-824AF59B239D}"/>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A8033C53-3333-4B78-9473-9FC08DFFB9FF}"/>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E38D6A8-8A46-4224-9BE4-70FE7E3E0E22}"/>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6F6221F-9557-42C8-81FE-5FCC1A4C88B0}"/>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129C29A0-5B81-4564-B153-7E5AFB43F590}"/>
                </a:ext>
              </a:extLst>
            </p:cNvPr>
            <p:cNvGrpSpPr/>
            <p:nvPr/>
          </p:nvGrpSpPr>
          <p:grpSpPr>
            <a:xfrm rot="19112126">
              <a:off x="8953589" y="3577558"/>
              <a:ext cx="681410" cy="606787"/>
              <a:chOff x="8479002" y="1392701"/>
              <a:chExt cx="681410" cy="606787"/>
            </a:xfrm>
          </p:grpSpPr>
          <p:sp>
            <p:nvSpPr>
              <p:cNvPr id="29" name="Oval 28">
                <a:extLst>
                  <a:ext uri="{FF2B5EF4-FFF2-40B4-BE49-F238E27FC236}">
                    <a16:creationId xmlns:a16="http://schemas.microsoft.com/office/drawing/2014/main" id="{7843DE3D-A295-43C1-AF6E-0BAA866EFB0D}"/>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a:extLst>
                  <a:ext uri="{FF2B5EF4-FFF2-40B4-BE49-F238E27FC236}">
                    <a16:creationId xmlns:a16="http://schemas.microsoft.com/office/drawing/2014/main" id="{4F53BFDF-2C5C-4A9E-A9A1-CE728DB555CF}"/>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6F8F873-0207-4908-A09A-73273AF2B934}"/>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6765549-7D33-4DFE-B0EC-FB6B19A50DD7}"/>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3" name="Group 32">
              <a:extLst>
                <a:ext uri="{FF2B5EF4-FFF2-40B4-BE49-F238E27FC236}">
                  <a16:creationId xmlns:a16="http://schemas.microsoft.com/office/drawing/2014/main" id="{5DDBCDAC-55C8-4718-A602-AE49EEC6D7E7}"/>
                </a:ext>
              </a:extLst>
            </p:cNvPr>
            <p:cNvGrpSpPr/>
            <p:nvPr/>
          </p:nvGrpSpPr>
          <p:grpSpPr>
            <a:xfrm rot="2213918">
              <a:off x="7927258" y="2609172"/>
              <a:ext cx="681410" cy="606787"/>
              <a:chOff x="8479002" y="1392701"/>
              <a:chExt cx="681410" cy="606787"/>
            </a:xfrm>
          </p:grpSpPr>
          <p:sp>
            <p:nvSpPr>
              <p:cNvPr id="34" name="Oval 33">
                <a:extLst>
                  <a:ext uri="{FF2B5EF4-FFF2-40B4-BE49-F238E27FC236}">
                    <a16:creationId xmlns:a16="http://schemas.microsoft.com/office/drawing/2014/main" id="{332956CD-11C5-4BFF-BC71-45477F71FCCA}"/>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FAF0F2EA-4900-4F9F-97DF-4D8EA4EBDF68}"/>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23C58A8-63DB-4CCD-A71D-AF6BB138A9FF}"/>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A8C96D4-85F9-4040-8F16-74EE821E11D3}"/>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E729BCF-FADC-4BB8-9EC8-6F2703774A91}"/>
                </a:ext>
              </a:extLst>
            </p:cNvPr>
            <p:cNvGrpSpPr/>
            <p:nvPr/>
          </p:nvGrpSpPr>
          <p:grpSpPr>
            <a:xfrm rot="19092839">
              <a:off x="9392466" y="2718139"/>
              <a:ext cx="681410" cy="606787"/>
              <a:chOff x="8479002" y="1392701"/>
              <a:chExt cx="681410" cy="606787"/>
            </a:xfrm>
          </p:grpSpPr>
          <p:sp>
            <p:nvSpPr>
              <p:cNvPr id="39" name="Oval 38">
                <a:extLst>
                  <a:ext uri="{FF2B5EF4-FFF2-40B4-BE49-F238E27FC236}">
                    <a16:creationId xmlns:a16="http://schemas.microsoft.com/office/drawing/2014/main" id="{D3B826FA-CD14-47F9-9789-381503F3E970}"/>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9B2D5F0D-75FC-48A3-8ED8-01265C8DC76F}"/>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132A464-770B-4E86-B1D0-2CDCD748BA92}"/>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01EE5BA-C03F-4381-9420-EFDFCB55C803}"/>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3" name="Group 42">
              <a:extLst>
                <a:ext uri="{FF2B5EF4-FFF2-40B4-BE49-F238E27FC236}">
                  <a16:creationId xmlns:a16="http://schemas.microsoft.com/office/drawing/2014/main" id="{7CD473B8-AFC9-4820-A8D5-77DA905B8463}"/>
                </a:ext>
              </a:extLst>
            </p:cNvPr>
            <p:cNvGrpSpPr/>
            <p:nvPr/>
          </p:nvGrpSpPr>
          <p:grpSpPr>
            <a:xfrm rot="16775905">
              <a:off x="8422533" y="2149519"/>
              <a:ext cx="681410" cy="606787"/>
              <a:chOff x="8479002" y="1392701"/>
              <a:chExt cx="681410" cy="606787"/>
            </a:xfrm>
          </p:grpSpPr>
          <p:sp>
            <p:nvSpPr>
              <p:cNvPr id="44" name="Oval 43">
                <a:extLst>
                  <a:ext uri="{FF2B5EF4-FFF2-40B4-BE49-F238E27FC236}">
                    <a16:creationId xmlns:a16="http://schemas.microsoft.com/office/drawing/2014/main" id="{F4086B21-1173-4238-9448-8087293FB99E}"/>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a:extLst>
                  <a:ext uri="{FF2B5EF4-FFF2-40B4-BE49-F238E27FC236}">
                    <a16:creationId xmlns:a16="http://schemas.microsoft.com/office/drawing/2014/main" id="{D4877D82-1CEA-46E6-B181-E5E19348C263}"/>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45199355-3F55-4A1E-8231-C7DABA0D8A8F}"/>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CEB5BDDE-7DB3-412E-970B-C45AD41F8797}"/>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sp>
          <p:nvSpPr>
            <p:cNvPr id="48" name="Oval 47">
              <a:extLst>
                <a:ext uri="{FF2B5EF4-FFF2-40B4-BE49-F238E27FC236}">
                  <a16:creationId xmlns:a16="http://schemas.microsoft.com/office/drawing/2014/main" id="{3DF1F9D6-9045-4E03-97FA-FA94A5116E59}"/>
                </a:ext>
              </a:extLst>
            </p:cNvPr>
            <p:cNvSpPr/>
            <p:nvPr/>
          </p:nvSpPr>
          <p:spPr>
            <a:xfrm>
              <a:off x="7806793" y="4465509"/>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67AC9CD1-B2DB-467B-A642-4F74E5067DD8}"/>
                </a:ext>
              </a:extLst>
            </p:cNvPr>
            <p:cNvSpPr/>
            <p:nvPr/>
          </p:nvSpPr>
          <p:spPr>
            <a:xfrm>
              <a:off x="8155347" y="4334355"/>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F3F07267-BD43-479B-86F1-BA3A9877A1E4}"/>
                </a:ext>
              </a:extLst>
            </p:cNvPr>
            <p:cNvSpPr/>
            <p:nvPr/>
          </p:nvSpPr>
          <p:spPr>
            <a:xfrm>
              <a:off x="8449886" y="448100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5752EB70-E9A2-4F7F-BCAC-33E7987DA4D9}"/>
                </a:ext>
              </a:extLst>
            </p:cNvPr>
            <p:cNvSpPr/>
            <p:nvPr/>
          </p:nvSpPr>
          <p:spPr>
            <a:xfrm>
              <a:off x="8832604" y="448100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4590A4CE-2648-4B18-8346-F9DF3EA2F820}"/>
                </a:ext>
              </a:extLst>
            </p:cNvPr>
            <p:cNvSpPr/>
            <p:nvPr/>
          </p:nvSpPr>
          <p:spPr>
            <a:xfrm>
              <a:off x="8612722" y="4223983"/>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75D4DCB3-3AAD-4E98-B556-CB9E31F80809}"/>
                </a:ext>
              </a:extLst>
            </p:cNvPr>
            <p:cNvSpPr/>
            <p:nvPr/>
          </p:nvSpPr>
          <p:spPr>
            <a:xfrm>
              <a:off x="9235440" y="448100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FEFF4EDD-3484-4A21-AE9F-BB8C7C1AB6A8}"/>
                </a:ext>
              </a:extLst>
            </p:cNvPr>
            <p:cNvSpPr/>
            <p:nvPr/>
          </p:nvSpPr>
          <p:spPr>
            <a:xfrm>
              <a:off x="9783089" y="446239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E1EBD430-5A3F-4194-8800-08BDBA472499}"/>
                </a:ext>
              </a:extLst>
            </p:cNvPr>
            <p:cNvSpPr/>
            <p:nvPr/>
          </p:nvSpPr>
          <p:spPr>
            <a:xfrm>
              <a:off x="10278455" y="4451747"/>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5D5AEDAE-B0C4-44EE-8382-82C09A7F529B}"/>
                </a:ext>
              </a:extLst>
            </p:cNvPr>
            <p:cNvSpPr/>
            <p:nvPr/>
          </p:nvSpPr>
          <p:spPr>
            <a:xfrm>
              <a:off x="10039448" y="4223983"/>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83185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0E1E4C-8BCF-4EEC-A55F-89EAC645CEE2}"/>
              </a:ext>
            </a:extLst>
          </p:cNvPr>
          <p:cNvSpPr txBox="1"/>
          <p:nvPr/>
        </p:nvSpPr>
        <p:spPr>
          <a:xfrm>
            <a:off x="3031587" y="281353"/>
            <a:ext cx="6128825" cy="584775"/>
          </a:xfrm>
          <a:prstGeom prst="rect">
            <a:avLst/>
          </a:prstGeom>
          <a:noFill/>
        </p:spPr>
        <p:txBody>
          <a:bodyPr wrap="square" rtlCol="0">
            <a:spAutoFit/>
          </a:bodyPr>
          <a:lstStyle/>
          <a:p>
            <a:pPr algn="ctr"/>
            <a:r>
              <a:rPr lang="en-US" sz="3200" dirty="0"/>
              <a:t>Heat Involved with Phase Change</a:t>
            </a:r>
          </a:p>
        </p:txBody>
      </p:sp>
      <p:sp>
        <p:nvSpPr>
          <p:cNvPr id="3" name="TextBox 2">
            <a:extLst>
              <a:ext uri="{FF2B5EF4-FFF2-40B4-BE49-F238E27FC236}">
                <a16:creationId xmlns:a16="http://schemas.microsoft.com/office/drawing/2014/main" id="{0FA793E2-2FAA-4F50-839A-FFA87A6FCFAF}"/>
              </a:ext>
            </a:extLst>
          </p:cNvPr>
          <p:cNvSpPr txBox="1"/>
          <p:nvPr/>
        </p:nvSpPr>
        <p:spPr>
          <a:xfrm>
            <a:off x="1392702" y="3531103"/>
            <a:ext cx="9101796"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When melting or vaporization occurs energy is </a:t>
            </a:r>
            <a:r>
              <a:rPr lang="en-US" sz="2400" b="1" dirty="0"/>
              <a:t>absorbed</a:t>
            </a:r>
            <a:r>
              <a:rPr lang="en-US" sz="2400" dirty="0"/>
              <a:t> by the substance. </a:t>
            </a:r>
          </a:p>
        </p:txBody>
      </p:sp>
      <p:sp>
        <p:nvSpPr>
          <p:cNvPr id="4" name="TextBox 3">
            <a:extLst>
              <a:ext uri="{FF2B5EF4-FFF2-40B4-BE49-F238E27FC236}">
                <a16:creationId xmlns:a16="http://schemas.microsoft.com/office/drawing/2014/main" id="{D3C73C1D-4190-409A-9403-41639CCC08E8}"/>
              </a:ext>
            </a:extLst>
          </p:cNvPr>
          <p:cNvSpPr txBox="1"/>
          <p:nvPr/>
        </p:nvSpPr>
        <p:spPr>
          <a:xfrm>
            <a:off x="1392702" y="4637179"/>
            <a:ext cx="9101796"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When condensation or freezing occurs energy is </a:t>
            </a:r>
            <a:r>
              <a:rPr lang="en-US" sz="2400" b="1" dirty="0"/>
              <a:t>released</a:t>
            </a:r>
            <a:r>
              <a:rPr lang="en-US" sz="2400" dirty="0"/>
              <a:t> by the substance. </a:t>
            </a:r>
          </a:p>
        </p:txBody>
      </p:sp>
      <p:sp>
        <p:nvSpPr>
          <p:cNvPr id="5" name="TextBox 4">
            <a:extLst>
              <a:ext uri="{FF2B5EF4-FFF2-40B4-BE49-F238E27FC236}">
                <a16:creationId xmlns:a16="http://schemas.microsoft.com/office/drawing/2014/main" id="{6C5568BA-9C9C-4EF5-A9E2-92743F8DE549}"/>
              </a:ext>
            </a:extLst>
          </p:cNvPr>
          <p:cNvSpPr txBox="1"/>
          <p:nvPr/>
        </p:nvSpPr>
        <p:spPr>
          <a:xfrm>
            <a:off x="1392702" y="1397037"/>
            <a:ext cx="9101796"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When a substance is heated the particles become more energetic, usually move farther apart, and become more chaotic. </a:t>
            </a:r>
          </a:p>
        </p:txBody>
      </p:sp>
      <p:sp>
        <p:nvSpPr>
          <p:cNvPr id="6" name="TextBox 5">
            <a:extLst>
              <a:ext uri="{FF2B5EF4-FFF2-40B4-BE49-F238E27FC236}">
                <a16:creationId xmlns:a16="http://schemas.microsoft.com/office/drawing/2014/main" id="{7793B6F7-15F4-495D-813C-A17174384871}"/>
              </a:ext>
            </a:extLst>
          </p:cNvPr>
          <p:cNvSpPr txBox="1"/>
          <p:nvPr/>
        </p:nvSpPr>
        <p:spPr>
          <a:xfrm>
            <a:off x="1392702" y="2447623"/>
            <a:ext cx="9101796"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When a substance is cooled the particles become less energetic, usually move closer together, and become more orderly.</a:t>
            </a:r>
          </a:p>
        </p:txBody>
      </p:sp>
      <p:sp>
        <p:nvSpPr>
          <p:cNvPr id="7" name="Slide Number Placeholder 6">
            <a:extLst>
              <a:ext uri="{FF2B5EF4-FFF2-40B4-BE49-F238E27FC236}">
                <a16:creationId xmlns:a16="http://schemas.microsoft.com/office/drawing/2014/main" id="{EF60A972-0566-42E2-9371-B907E3BF23FA}"/>
              </a:ext>
            </a:extLst>
          </p:cNvPr>
          <p:cNvSpPr>
            <a:spLocks noGrp="1"/>
          </p:cNvSpPr>
          <p:nvPr>
            <p:ph type="sldNum" sz="quarter" idx="12"/>
          </p:nvPr>
        </p:nvSpPr>
        <p:spPr/>
        <p:txBody>
          <a:bodyPr/>
          <a:lstStyle/>
          <a:p>
            <a:fld id="{2715E91D-079E-40E7-A773-F6648BADBF08}" type="slidenum">
              <a:rPr lang="en-US" smtClean="0"/>
              <a:t>4</a:t>
            </a:fld>
            <a:endParaRPr lang="en-US"/>
          </a:p>
        </p:txBody>
      </p:sp>
    </p:spTree>
    <p:extLst>
      <p:ext uri="{BB962C8B-B14F-4D97-AF65-F5344CB8AC3E}">
        <p14:creationId xmlns:p14="http://schemas.microsoft.com/office/powerpoint/2010/main" val="1883810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12350F-9D48-489E-8DA6-24D4B756F638}"/>
              </a:ext>
            </a:extLst>
          </p:cNvPr>
          <p:cNvSpPr txBox="1"/>
          <p:nvPr/>
        </p:nvSpPr>
        <p:spPr>
          <a:xfrm>
            <a:off x="2522806" y="2208628"/>
            <a:ext cx="7146388" cy="954107"/>
          </a:xfrm>
          <a:prstGeom prst="rect">
            <a:avLst/>
          </a:prstGeom>
          <a:noFill/>
        </p:spPr>
        <p:txBody>
          <a:bodyPr wrap="square" rtlCol="0">
            <a:spAutoFit/>
          </a:bodyPr>
          <a:lstStyle/>
          <a:p>
            <a:pPr algn="ctr"/>
            <a:r>
              <a:rPr lang="en-US" sz="2800" dirty="0"/>
              <a:t>Let’s look at how water moves through its various changes in state.</a:t>
            </a:r>
          </a:p>
        </p:txBody>
      </p:sp>
      <p:sp>
        <p:nvSpPr>
          <p:cNvPr id="3" name="Slide Number Placeholder 2">
            <a:extLst>
              <a:ext uri="{FF2B5EF4-FFF2-40B4-BE49-F238E27FC236}">
                <a16:creationId xmlns:a16="http://schemas.microsoft.com/office/drawing/2014/main" id="{41723DE9-C243-4328-BCD7-A1311D322AFE}"/>
              </a:ext>
            </a:extLst>
          </p:cNvPr>
          <p:cNvSpPr>
            <a:spLocks noGrp="1"/>
          </p:cNvSpPr>
          <p:nvPr>
            <p:ph type="sldNum" sz="quarter" idx="12"/>
          </p:nvPr>
        </p:nvSpPr>
        <p:spPr/>
        <p:txBody>
          <a:bodyPr/>
          <a:lstStyle/>
          <a:p>
            <a:fld id="{2715E91D-079E-40E7-A773-F6648BADBF08}" type="slidenum">
              <a:rPr lang="en-US" smtClean="0"/>
              <a:t>5</a:t>
            </a:fld>
            <a:endParaRPr lang="en-US"/>
          </a:p>
        </p:txBody>
      </p:sp>
    </p:spTree>
    <p:extLst>
      <p:ext uri="{BB962C8B-B14F-4D97-AF65-F5344CB8AC3E}">
        <p14:creationId xmlns:p14="http://schemas.microsoft.com/office/powerpoint/2010/main" val="2554673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70CA8F-2D87-4687-9F57-088DB23D1D1C}"/>
              </a:ext>
            </a:extLst>
          </p:cNvPr>
          <p:cNvSpPr txBox="1"/>
          <p:nvPr/>
        </p:nvSpPr>
        <p:spPr>
          <a:xfrm>
            <a:off x="3031587" y="225081"/>
            <a:ext cx="6128825" cy="584775"/>
          </a:xfrm>
          <a:prstGeom prst="rect">
            <a:avLst/>
          </a:prstGeom>
          <a:noFill/>
        </p:spPr>
        <p:txBody>
          <a:bodyPr wrap="square" rtlCol="0">
            <a:spAutoFit/>
          </a:bodyPr>
          <a:lstStyle/>
          <a:p>
            <a:pPr algn="ctr"/>
            <a:r>
              <a:rPr lang="en-US" sz="3200" dirty="0"/>
              <a:t>Gaseous State</a:t>
            </a:r>
          </a:p>
        </p:txBody>
      </p:sp>
      <p:sp>
        <p:nvSpPr>
          <p:cNvPr id="3" name="TextBox 2">
            <a:extLst>
              <a:ext uri="{FF2B5EF4-FFF2-40B4-BE49-F238E27FC236}">
                <a16:creationId xmlns:a16="http://schemas.microsoft.com/office/drawing/2014/main" id="{D28376C1-7657-455E-990F-4089EFA2B36E}"/>
              </a:ext>
            </a:extLst>
          </p:cNvPr>
          <p:cNvSpPr txBox="1"/>
          <p:nvPr/>
        </p:nvSpPr>
        <p:spPr>
          <a:xfrm>
            <a:off x="1024130" y="2021896"/>
            <a:ext cx="5566505" cy="2677656"/>
          </a:xfrm>
          <a:prstGeom prst="rect">
            <a:avLst/>
          </a:prstGeom>
          <a:noFill/>
        </p:spPr>
        <p:txBody>
          <a:bodyPr wrap="square" rtlCol="0">
            <a:spAutoFit/>
          </a:bodyPr>
          <a:lstStyle/>
          <a:p>
            <a:r>
              <a:rPr lang="en-US" sz="2400" dirty="0"/>
              <a:t>When in the gaseous state, the molecules zoom around in a chaotic manner and bounce off one another and the walls of the container.  In this state, the average Kinetic Energy of the molecules is sufficient to overcome the Potential Energy of attraction. </a:t>
            </a:r>
          </a:p>
        </p:txBody>
      </p:sp>
      <p:grpSp>
        <p:nvGrpSpPr>
          <p:cNvPr id="12" name="Group 11">
            <a:extLst>
              <a:ext uri="{FF2B5EF4-FFF2-40B4-BE49-F238E27FC236}">
                <a16:creationId xmlns:a16="http://schemas.microsoft.com/office/drawing/2014/main" id="{16CC55FE-483D-4F76-90AF-D06CCA53A11C}"/>
              </a:ext>
            </a:extLst>
          </p:cNvPr>
          <p:cNvGrpSpPr/>
          <p:nvPr/>
        </p:nvGrpSpPr>
        <p:grpSpPr>
          <a:xfrm>
            <a:off x="7699248" y="2286000"/>
            <a:ext cx="3072384" cy="2566416"/>
            <a:chOff x="6675120" y="2286000"/>
            <a:chExt cx="3072384" cy="2566416"/>
          </a:xfrm>
        </p:grpSpPr>
        <p:cxnSp>
          <p:nvCxnSpPr>
            <p:cNvPr id="6" name="Straight Connector 5">
              <a:extLst>
                <a:ext uri="{FF2B5EF4-FFF2-40B4-BE49-F238E27FC236}">
                  <a16:creationId xmlns:a16="http://schemas.microsoft.com/office/drawing/2014/main" id="{6E0D344E-F839-402D-9196-C10D2C238CC0}"/>
                </a:ext>
              </a:extLst>
            </p:cNvPr>
            <p:cNvCxnSpPr>
              <a:cxnSpLocks/>
            </p:cNvCxnSpPr>
            <p:nvPr/>
          </p:nvCxnSpPr>
          <p:spPr>
            <a:xfrm>
              <a:off x="6711696" y="2286000"/>
              <a:ext cx="0" cy="25481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66B53F3-72AC-469C-A7FF-5C5F3203A28B}"/>
                </a:ext>
              </a:extLst>
            </p:cNvPr>
            <p:cNvCxnSpPr>
              <a:cxnSpLocks/>
            </p:cNvCxnSpPr>
            <p:nvPr/>
          </p:nvCxnSpPr>
          <p:spPr>
            <a:xfrm>
              <a:off x="6675120" y="4834128"/>
              <a:ext cx="307238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CE0D845-95CA-4D42-8E2B-94C71928FA19}"/>
                </a:ext>
              </a:extLst>
            </p:cNvPr>
            <p:cNvCxnSpPr>
              <a:cxnSpLocks/>
            </p:cNvCxnSpPr>
            <p:nvPr/>
          </p:nvCxnSpPr>
          <p:spPr>
            <a:xfrm>
              <a:off x="9729216" y="2304288"/>
              <a:ext cx="0" cy="25481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4278A26B-2AFC-48CD-8886-E8E089F04A6E}"/>
              </a:ext>
            </a:extLst>
          </p:cNvPr>
          <p:cNvGrpSpPr/>
          <p:nvPr/>
        </p:nvGrpSpPr>
        <p:grpSpPr>
          <a:xfrm>
            <a:off x="8801856" y="2822213"/>
            <a:ext cx="681410" cy="606787"/>
            <a:chOff x="8479002" y="1392701"/>
            <a:chExt cx="681410" cy="606787"/>
          </a:xfrm>
        </p:grpSpPr>
        <p:sp>
          <p:nvSpPr>
            <p:cNvPr id="13" name="Oval 12">
              <a:extLst>
                <a:ext uri="{FF2B5EF4-FFF2-40B4-BE49-F238E27FC236}">
                  <a16:creationId xmlns:a16="http://schemas.microsoft.com/office/drawing/2014/main" id="{B2B65BF3-365E-49EA-A6D5-1AF1B6346954}"/>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4A2AEB0A-FAB6-4BAC-BC25-102BC496813D}"/>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9F460DC-39EE-46D7-95CF-DF8EDE55E285}"/>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E9CD65A-B64E-4C83-9C86-D0BADCD7D95B}"/>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BF2C4933-0869-4C4A-AD05-7BC9B2693EDA}"/>
              </a:ext>
            </a:extLst>
          </p:cNvPr>
          <p:cNvGrpSpPr/>
          <p:nvPr/>
        </p:nvGrpSpPr>
        <p:grpSpPr>
          <a:xfrm rot="6056383">
            <a:off x="9661835" y="2306728"/>
            <a:ext cx="681410" cy="606787"/>
            <a:chOff x="8479002" y="1392701"/>
            <a:chExt cx="681410" cy="606787"/>
          </a:xfrm>
        </p:grpSpPr>
        <p:sp>
          <p:nvSpPr>
            <p:cNvPr id="21" name="Oval 20">
              <a:extLst>
                <a:ext uri="{FF2B5EF4-FFF2-40B4-BE49-F238E27FC236}">
                  <a16:creationId xmlns:a16="http://schemas.microsoft.com/office/drawing/2014/main" id="{C4062E89-AA6B-4330-884B-5A13E12E27F2}"/>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1961B14C-2579-440F-A108-83B96309BC03}"/>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78029FA-A789-4254-AFB9-35074F9698A1}"/>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72F5EFA-E48F-4C11-9BAB-FF4B08D6F387}"/>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5853353C-CA2C-48A7-8657-B89665370196}"/>
              </a:ext>
            </a:extLst>
          </p:cNvPr>
          <p:cNvGrpSpPr/>
          <p:nvPr/>
        </p:nvGrpSpPr>
        <p:grpSpPr>
          <a:xfrm rot="15174894">
            <a:off x="8095005" y="3769646"/>
            <a:ext cx="681410" cy="606787"/>
            <a:chOff x="8479002" y="1392701"/>
            <a:chExt cx="681410" cy="606787"/>
          </a:xfrm>
        </p:grpSpPr>
        <p:sp>
          <p:nvSpPr>
            <p:cNvPr id="26" name="Oval 25">
              <a:extLst>
                <a:ext uri="{FF2B5EF4-FFF2-40B4-BE49-F238E27FC236}">
                  <a16:creationId xmlns:a16="http://schemas.microsoft.com/office/drawing/2014/main" id="{09720E9A-CB03-48E9-A865-8F132960B757}"/>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76CE16F0-2645-4733-ADB2-32E135C9CB91}"/>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32CFF06-DC22-4103-A01C-368E42F7518B}"/>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988689A-0213-41A7-848C-01690C55F01A}"/>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D0E045D9-07D9-4755-A265-444AE650114E}"/>
              </a:ext>
            </a:extLst>
          </p:cNvPr>
          <p:cNvGrpSpPr/>
          <p:nvPr/>
        </p:nvGrpSpPr>
        <p:grpSpPr>
          <a:xfrm rot="5159986">
            <a:off x="8077902" y="3030021"/>
            <a:ext cx="681410" cy="606787"/>
            <a:chOff x="8479002" y="1392701"/>
            <a:chExt cx="681410" cy="606787"/>
          </a:xfrm>
        </p:grpSpPr>
        <p:sp>
          <p:nvSpPr>
            <p:cNvPr id="31" name="Oval 30">
              <a:extLst>
                <a:ext uri="{FF2B5EF4-FFF2-40B4-BE49-F238E27FC236}">
                  <a16:creationId xmlns:a16="http://schemas.microsoft.com/office/drawing/2014/main" id="{E6AA9DF8-1FB6-4F7F-B7F9-F88939E6B6C7}"/>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a:extLst>
                <a:ext uri="{FF2B5EF4-FFF2-40B4-BE49-F238E27FC236}">
                  <a16:creationId xmlns:a16="http://schemas.microsoft.com/office/drawing/2014/main" id="{3F72218D-0590-4F6B-98E0-CF3D1211CACE}"/>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47E84AE-FF56-4366-A274-5F832AA8F699}"/>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23CB008-5B20-44C2-8425-68AF7A9A48B9}"/>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3D1320DE-C977-4F02-AD18-68DD94B2466A}"/>
              </a:ext>
            </a:extLst>
          </p:cNvPr>
          <p:cNvGrpSpPr/>
          <p:nvPr/>
        </p:nvGrpSpPr>
        <p:grpSpPr>
          <a:xfrm rot="17668897">
            <a:off x="9563096" y="3722782"/>
            <a:ext cx="681410" cy="606787"/>
            <a:chOff x="8479002" y="1392701"/>
            <a:chExt cx="681410" cy="606787"/>
          </a:xfrm>
        </p:grpSpPr>
        <p:sp>
          <p:nvSpPr>
            <p:cNvPr id="36" name="Oval 35">
              <a:extLst>
                <a:ext uri="{FF2B5EF4-FFF2-40B4-BE49-F238E27FC236}">
                  <a16:creationId xmlns:a16="http://schemas.microsoft.com/office/drawing/2014/main" id="{D4B52FFC-5771-407F-A244-2EEE697A0C87}"/>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a:extLst>
                <a:ext uri="{FF2B5EF4-FFF2-40B4-BE49-F238E27FC236}">
                  <a16:creationId xmlns:a16="http://schemas.microsoft.com/office/drawing/2014/main" id="{963D7AA2-52DA-4BC3-93F9-51EAEE6BEA91}"/>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315FA3E-157E-482A-83DD-36F31C070D69}"/>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7F06D70-2957-4784-B98E-4C101101022D}"/>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C24555FF-B377-4114-8F89-E66D7ED03A16}"/>
              </a:ext>
            </a:extLst>
          </p:cNvPr>
          <p:cNvGrpSpPr/>
          <p:nvPr/>
        </p:nvGrpSpPr>
        <p:grpSpPr>
          <a:xfrm rot="19112126">
            <a:off x="8953871" y="3907219"/>
            <a:ext cx="681410" cy="606787"/>
            <a:chOff x="8479002" y="1392701"/>
            <a:chExt cx="681410" cy="606787"/>
          </a:xfrm>
        </p:grpSpPr>
        <p:sp>
          <p:nvSpPr>
            <p:cNvPr id="41" name="Oval 40">
              <a:extLst>
                <a:ext uri="{FF2B5EF4-FFF2-40B4-BE49-F238E27FC236}">
                  <a16:creationId xmlns:a16="http://schemas.microsoft.com/office/drawing/2014/main" id="{D8C2FD43-7EBF-4B1D-BCCC-139205BA5145}"/>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a:extLst>
                <a:ext uri="{FF2B5EF4-FFF2-40B4-BE49-F238E27FC236}">
                  <a16:creationId xmlns:a16="http://schemas.microsoft.com/office/drawing/2014/main" id="{10153543-F617-4D78-B44B-1357E1DBEB0D}"/>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4A95483-1525-4289-8529-853710FB9F3B}"/>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7EE68EE-66DB-40C2-B37A-57CE18E1158A}"/>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7B0633ED-A475-4A72-955E-D30741ADB76C}"/>
              </a:ext>
            </a:extLst>
          </p:cNvPr>
          <p:cNvGrpSpPr/>
          <p:nvPr/>
        </p:nvGrpSpPr>
        <p:grpSpPr>
          <a:xfrm rot="2213918">
            <a:off x="8238604" y="2299420"/>
            <a:ext cx="681410" cy="606787"/>
            <a:chOff x="8479002" y="1392701"/>
            <a:chExt cx="681410" cy="606787"/>
          </a:xfrm>
        </p:grpSpPr>
        <p:sp>
          <p:nvSpPr>
            <p:cNvPr id="46" name="Oval 45">
              <a:extLst>
                <a:ext uri="{FF2B5EF4-FFF2-40B4-BE49-F238E27FC236}">
                  <a16:creationId xmlns:a16="http://schemas.microsoft.com/office/drawing/2014/main" id="{C1B07F37-05CC-49CE-AD71-07CFA6285ECB}"/>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a:extLst>
                <a:ext uri="{FF2B5EF4-FFF2-40B4-BE49-F238E27FC236}">
                  <a16:creationId xmlns:a16="http://schemas.microsoft.com/office/drawing/2014/main" id="{CA582645-84AE-4E99-A86E-35DD7C0D3A38}"/>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541B8C5-0358-4480-A898-49E964569F76}"/>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3E2AD91-CEFD-44C0-9426-31A8BE95F867}"/>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8170BA4E-6383-44CF-85AF-FB46D2B037D0}"/>
              </a:ext>
            </a:extLst>
          </p:cNvPr>
          <p:cNvGrpSpPr/>
          <p:nvPr/>
        </p:nvGrpSpPr>
        <p:grpSpPr>
          <a:xfrm rot="19092839">
            <a:off x="9485339" y="1054067"/>
            <a:ext cx="681410" cy="606787"/>
            <a:chOff x="8479002" y="1392701"/>
            <a:chExt cx="681410" cy="606787"/>
          </a:xfrm>
        </p:grpSpPr>
        <p:sp>
          <p:nvSpPr>
            <p:cNvPr id="51" name="Oval 50">
              <a:extLst>
                <a:ext uri="{FF2B5EF4-FFF2-40B4-BE49-F238E27FC236}">
                  <a16:creationId xmlns:a16="http://schemas.microsoft.com/office/drawing/2014/main" id="{0CE3F815-3F41-4B98-960C-AA3C9C784E53}"/>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Connector 51">
              <a:extLst>
                <a:ext uri="{FF2B5EF4-FFF2-40B4-BE49-F238E27FC236}">
                  <a16:creationId xmlns:a16="http://schemas.microsoft.com/office/drawing/2014/main" id="{91E18A06-94BD-48FF-9CD1-C2982C3981D8}"/>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C3291E33-12ED-4770-8B31-10D07E612A0C}"/>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D0C94CE6-527C-44CC-B838-A0D171CEBD78}"/>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C4280E43-687C-43FE-A7B4-48AD951A4CA8}"/>
              </a:ext>
            </a:extLst>
          </p:cNvPr>
          <p:cNvGrpSpPr/>
          <p:nvPr/>
        </p:nvGrpSpPr>
        <p:grpSpPr>
          <a:xfrm rot="16775905">
            <a:off x="8075669" y="1291168"/>
            <a:ext cx="681410" cy="606787"/>
            <a:chOff x="8479002" y="1392701"/>
            <a:chExt cx="681410" cy="606787"/>
          </a:xfrm>
        </p:grpSpPr>
        <p:sp>
          <p:nvSpPr>
            <p:cNvPr id="56" name="Oval 55">
              <a:extLst>
                <a:ext uri="{FF2B5EF4-FFF2-40B4-BE49-F238E27FC236}">
                  <a16:creationId xmlns:a16="http://schemas.microsoft.com/office/drawing/2014/main" id="{6E8B9A20-0D20-4F25-8C38-D75FDE38EBD4}"/>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Connector 56">
              <a:extLst>
                <a:ext uri="{FF2B5EF4-FFF2-40B4-BE49-F238E27FC236}">
                  <a16:creationId xmlns:a16="http://schemas.microsoft.com/office/drawing/2014/main" id="{ED90DFEF-CCC5-47B4-9974-C6D3F1DC0FA1}"/>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DF09D4C-25D1-40DF-B7E9-E5CA1A76504A}"/>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FE22425-0A4D-4AF7-9C2F-539C2591FF12}"/>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sp>
        <p:nvSpPr>
          <p:cNvPr id="60" name="Slide Number Placeholder 59">
            <a:extLst>
              <a:ext uri="{FF2B5EF4-FFF2-40B4-BE49-F238E27FC236}">
                <a16:creationId xmlns:a16="http://schemas.microsoft.com/office/drawing/2014/main" id="{C0EE764A-689A-4462-8C92-FCD760F93AC1}"/>
              </a:ext>
            </a:extLst>
          </p:cNvPr>
          <p:cNvSpPr>
            <a:spLocks noGrp="1"/>
          </p:cNvSpPr>
          <p:nvPr>
            <p:ph type="sldNum" sz="quarter" idx="12"/>
          </p:nvPr>
        </p:nvSpPr>
        <p:spPr/>
        <p:txBody>
          <a:bodyPr/>
          <a:lstStyle/>
          <a:p>
            <a:fld id="{2715E91D-079E-40E7-A773-F6648BADBF08}" type="slidenum">
              <a:rPr lang="en-US" smtClean="0"/>
              <a:t>6</a:t>
            </a:fld>
            <a:endParaRPr lang="en-US"/>
          </a:p>
        </p:txBody>
      </p:sp>
    </p:spTree>
    <p:extLst>
      <p:ext uri="{BB962C8B-B14F-4D97-AF65-F5344CB8AC3E}">
        <p14:creationId xmlns:p14="http://schemas.microsoft.com/office/powerpoint/2010/main" val="2941259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70CA8F-2D87-4687-9F57-088DB23D1D1C}"/>
              </a:ext>
            </a:extLst>
          </p:cNvPr>
          <p:cNvSpPr txBox="1"/>
          <p:nvPr/>
        </p:nvSpPr>
        <p:spPr>
          <a:xfrm>
            <a:off x="3031587" y="225081"/>
            <a:ext cx="6128825" cy="584775"/>
          </a:xfrm>
          <a:prstGeom prst="rect">
            <a:avLst/>
          </a:prstGeom>
          <a:noFill/>
        </p:spPr>
        <p:txBody>
          <a:bodyPr wrap="square" rtlCol="0">
            <a:spAutoFit/>
          </a:bodyPr>
          <a:lstStyle/>
          <a:p>
            <a:pPr algn="ctr"/>
            <a:r>
              <a:rPr lang="en-US" sz="3200" dirty="0"/>
              <a:t>Condensation - Gas to Liquid</a:t>
            </a:r>
          </a:p>
        </p:txBody>
      </p:sp>
      <p:sp>
        <p:nvSpPr>
          <p:cNvPr id="3" name="TextBox 2">
            <a:extLst>
              <a:ext uri="{FF2B5EF4-FFF2-40B4-BE49-F238E27FC236}">
                <a16:creationId xmlns:a16="http://schemas.microsoft.com/office/drawing/2014/main" id="{D28376C1-7657-455E-990F-4089EFA2B36E}"/>
              </a:ext>
            </a:extLst>
          </p:cNvPr>
          <p:cNvSpPr txBox="1"/>
          <p:nvPr/>
        </p:nvSpPr>
        <p:spPr>
          <a:xfrm>
            <a:off x="950020" y="1407569"/>
            <a:ext cx="5881071" cy="1200329"/>
          </a:xfrm>
          <a:prstGeom prst="rect">
            <a:avLst/>
          </a:prstGeom>
          <a:noFill/>
        </p:spPr>
        <p:txBody>
          <a:bodyPr wrap="square" rtlCol="0">
            <a:spAutoFit/>
          </a:bodyPr>
          <a:lstStyle/>
          <a:p>
            <a:r>
              <a:rPr lang="en-US" sz="2400" dirty="0"/>
              <a:t>When heat is pulled away from a liquid (such as when water is placed in the freezer) the average temperature of the water decreases. </a:t>
            </a:r>
          </a:p>
        </p:txBody>
      </p:sp>
      <p:grpSp>
        <p:nvGrpSpPr>
          <p:cNvPr id="5" name="Group 4">
            <a:extLst>
              <a:ext uri="{FF2B5EF4-FFF2-40B4-BE49-F238E27FC236}">
                <a16:creationId xmlns:a16="http://schemas.microsoft.com/office/drawing/2014/main" id="{73605B4B-C74F-446B-9A6A-A690D05FAAF9}"/>
              </a:ext>
            </a:extLst>
          </p:cNvPr>
          <p:cNvGrpSpPr/>
          <p:nvPr/>
        </p:nvGrpSpPr>
        <p:grpSpPr>
          <a:xfrm>
            <a:off x="7699248" y="2286000"/>
            <a:ext cx="3072384" cy="2566416"/>
            <a:chOff x="6675120" y="2286000"/>
            <a:chExt cx="3072384" cy="2566416"/>
          </a:xfrm>
        </p:grpSpPr>
        <p:cxnSp>
          <p:nvCxnSpPr>
            <p:cNvPr id="6" name="Straight Connector 5">
              <a:extLst>
                <a:ext uri="{FF2B5EF4-FFF2-40B4-BE49-F238E27FC236}">
                  <a16:creationId xmlns:a16="http://schemas.microsoft.com/office/drawing/2014/main" id="{F8F5E415-AD02-469F-B3E2-EF46945AEE96}"/>
                </a:ext>
              </a:extLst>
            </p:cNvPr>
            <p:cNvCxnSpPr>
              <a:cxnSpLocks/>
            </p:cNvCxnSpPr>
            <p:nvPr/>
          </p:nvCxnSpPr>
          <p:spPr>
            <a:xfrm>
              <a:off x="6711696" y="2286000"/>
              <a:ext cx="0" cy="25481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098F5D7-EFBF-4A49-86B5-B3EA7E91ADC1}"/>
                </a:ext>
              </a:extLst>
            </p:cNvPr>
            <p:cNvCxnSpPr>
              <a:cxnSpLocks/>
            </p:cNvCxnSpPr>
            <p:nvPr/>
          </p:nvCxnSpPr>
          <p:spPr>
            <a:xfrm>
              <a:off x="6675120" y="4834128"/>
              <a:ext cx="307238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D745805-5492-4C24-A299-C1D9DBA5C745}"/>
                </a:ext>
              </a:extLst>
            </p:cNvPr>
            <p:cNvCxnSpPr>
              <a:cxnSpLocks/>
            </p:cNvCxnSpPr>
            <p:nvPr/>
          </p:nvCxnSpPr>
          <p:spPr>
            <a:xfrm>
              <a:off x="9729216" y="2304288"/>
              <a:ext cx="0" cy="25481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FE4F74B7-8548-47F7-BB24-42BD4DC0435A}"/>
              </a:ext>
            </a:extLst>
          </p:cNvPr>
          <p:cNvGrpSpPr/>
          <p:nvPr/>
        </p:nvGrpSpPr>
        <p:grpSpPr>
          <a:xfrm>
            <a:off x="8801856" y="2822213"/>
            <a:ext cx="681410" cy="606787"/>
            <a:chOff x="8479002" y="1392701"/>
            <a:chExt cx="681410" cy="606787"/>
          </a:xfrm>
        </p:grpSpPr>
        <p:sp>
          <p:nvSpPr>
            <p:cNvPr id="10" name="Oval 9">
              <a:extLst>
                <a:ext uri="{FF2B5EF4-FFF2-40B4-BE49-F238E27FC236}">
                  <a16:creationId xmlns:a16="http://schemas.microsoft.com/office/drawing/2014/main" id="{63FEED28-7124-4DA0-8F3C-F7F639AA9DA9}"/>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96591819-1C3E-4216-97E3-E834C2B192B6}"/>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586E7EA-F290-4703-B9E0-1EB538AE713F}"/>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B250A08-399C-4ECC-9AFA-B22106D8C0BE}"/>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44679795-3334-437A-9868-78366BDBBF0C}"/>
              </a:ext>
            </a:extLst>
          </p:cNvPr>
          <p:cNvGrpSpPr/>
          <p:nvPr/>
        </p:nvGrpSpPr>
        <p:grpSpPr>
          <a:xfrm rot="6056383">
            <a:off x="9902336" y="2453252"/>
            <a:ext cx="681410" cy="606787"/>
            <a:chOff x="8479002" y="1392701"/>
            <a:chExt cx="681410" cy="606787"/>
          </a:xfrm>
        </p:grpSpPr>
        <p:sp>
          <p:nvSpPr>
            <p:cNvPr id="15" name="Oval 14">
              <a:extLst>
                <a:ext uri="{FF2B5EF4-FFF2-40B4-BE49-F238E27FC236}">
                  <a16:creationId xmlns:a16="http://schemas.microsoft.com/office/drawing/2014/main" id="{DD03ACD2-B86D-4EAC-8390-76795DB8570D}"/>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B477A7E4-6905-4FFE-8A22-C546947CE40F}"/>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E98EFC7-3F20-450D-967C-378659CD17ED}"/>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1D0E5D1-E33C-4502-B88D-AF99E3078151}"/>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C4685D91-F6E7-430C-992E-82EC53CB2592}"/>
              </a:ext>
            </a:extLst>
          </p:cNvPr>
          <p:cNvGrpSpPr/>
          <p:nvPr/>
        </p:nvGrpSpPr>
        <p:grpSpPr>
          <a:xfrm rot="15174894">
            <a:off x="7911427" y="3659825"/>
            <a:ext cx="681410" cy="606787"/>
            <a:chOff x="8479002" y="1392701"/>
            <a:chExt cx="681410" cy="606787"/>
          </a:xfrm>
        </p:grpSpPr>
        <p:sp>
          <p:nvSpPr>
            <p:cNvPr id="20" name="Oval 19">
              <a:extLst>
                <a:ext uri="{FF2B5EF4-FFF2-40B4-BE49-F238E27FC236}">
                  <a16:creationId xmlns:a16="http://schemas.microsoft.com/office/drawing/2014/main" id="{B4CBC857-5B61-44CE-9006-A6FA4993F87C}"/>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27536BBC-D735-445B-A09A-1006B14FBAC3}"/>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0492B7E-A0D6-4FCB-BB53-DF96ADBC015D}"/>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9C5022C-5DED-46F2-A42C-D4DA9ADD1507}"/>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793D6317-F5CC-47E5-85F2-7C78A85E6CC5}"/>
              </a:ext>
            </a:extLst>
          </p:cNvPr>
          <p:cNvGrpSpPr/>
          <p:nvPr/>
        </p:nvGrpSpPr>
        <p:grpSpPr>
          <a:xfrm rot="17668897">
            <a:off x="9563096" y="3722782"/>
            <a:ext cx="681410" cy="606787"/>
            <a:chOff x="8479002" y="1392701"/>
            <a:chExt cx="681410" cy="606787"/>
          </a:xfrm>
        </p:grpSpPr>
        <p:sp>
          <p:nvSpPr>
            <p:cNvPr id="30" name="Oval 29">
              <a:extLst>
                <a:ext uri="{FF2B5EF4-FFF2-40B4-BE49-F238E27FC236}">
                  <a16:creationId xmlns:a16="http://schemas.microsoft.com/office/drawing/2014/main" id="{A8BDC850-95DA-4784-8112-E4F3F2AFC252}"/>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F5269C7C-2F9D-42F0-BFD5-5778E31ED8A5}"/>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B8E26A1-D67E-4D3D-A640-FE1C465F37A9}"/>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42E6266-F46D-443E-8DC3-6D534A1CA3B2}"/>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FEBCBBE-533C-4510-9AAF-437455111349}"/>
              </a:ext>
            </a:extLst>
          </p:cNvPr>
          <p:cNvGrpSpPr/>
          <p:nvPr/>
        </p:nvGrpSpPr>
        <p:grpSpPr>
          <a:xfrm rot="19112126">
            <a:off x="8953589" y="3577558"/>
            <a:ext cx="681410" cy="606787"/>
            <a:chOff x="8479002" y="1392701"/>
            <a:chExt cx="681410" cy="606787"/>
          </a:xfrm>
        </p:grpSpPr>
        <p:sp>
          <p:nvSpPr>
            <p:cNvPr id="35" name="Oval 34">
              <a:extLst>
                <a:ext uri="{FF2B5EF4-FFF2-40B4-BE49-F238E27FC236}">
                  <a16:creationId xmlns:a16="http://schemas.microsoft.com/office/drawing/2014/main" id="{7D4DF8A5-BE0B-4635-8988-C6132B2C569D}"/>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BF12A87A-D354-4AE2-A529-0E18E1D97DC9}"/>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A6376C95-81CD-44E6-8D19-D73164CF482A}"/>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5293B37-F1FD-4B2A-BA46-C92D302C1A7F}"/>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260DCDA0-1893-418E-A082-2A4D20B39FCD}"/>
              </a:ext>
            </a:extLst>
          </p:cNvPr>
          <p:cNvGrpSpPr/>
          <p:nvPr/>
        </p:nvGrpSpPr>
        <p:grpSpPr>
          <a:xfrm rot="2213918">
            <a:off x="7927258" y="2609172"/>
            <a:ext cx="681410" cy="606787"/>
            <a:chOff x="8479002" y="1392701"/>
            <a:chExt cx="681410" cy="606787"/>
          </a:xfrm>
        </p:grpSpPr>
        <p:sp>
          <p:nvSpPr>
            <p:cNvPr id="40" name="Oval 39">
              <a:extLst>
                <a:ext uri="{FF2B5EF4-FFF2-40B4-BE49-F238E27FC236}">
                  <a16:creationId xmlns:a16="http://schemas.microsoft.com/office/drawing/2014/main" id="{742CE4C3-A652-43FE-AB2B-6012A8787DA9}"/>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2CC93402-98A7-40B0-B448-0A8526537AEF}"/>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18317FFD-F70D-4755-91D3-AC97B3E9011F}"/>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ACA8014A-0E53-4148-AADE-2C00ABC1422B}"/>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D74168FE-0D99-49B5-809C-E2BA8DE77C22}"/>
              </a:ext>
            </a:extLst>
          </p:cNvPr>
          <p:cNvGrpSpPr/>
          <p:nvPr/>
        </p:nvGrpSpPr>
        <p:grpSpPr>
          <a:xfrm rot="19092839">
            <a:off x="9392466" y="2718139"/>
            <a:ext cx="681410" cy="606787"/>
            <a:chOff x="8479002" y="1392701"/>
            <a:chExt cx="681410" cy="606787"/>
          </a:xfrm>
        </p:grpSpPr>
        <p:sp>
          <p:nvSpPr>
            <p:cNvPr id="45" name="Oval 44">
              <a:extLst>
                <a:ext uri="{FF2B5EF4-FFF2-40B4-BE49-F238E27FC236}">
                  <a16:creationId xmlns:a16="http://schemas.microsoft.com/office/drawing/2014/main" id="{194C0FF3-FE49-4C5E-9A3A-4F023569656A}"/>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Connector 45">
              <a:extLst>
                <a:ext uri="{FF2B5EF4-FFF2-40B4-BE49-F238E27FC236}">
                  <a16:creationId xmlns:a16="http://schemas.microsoft.com/office/drawing/2014/main" id="{8C49DE93-C99A-43A9-ABE8-DB48DEED43EF}"/>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82161303-793D-4E01-9451-62E946842B6E}"/>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3B3D9FC-C734-4B3E-8AE0-167E84F841B1}"/>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9" name="Group 48">
            <a:extLst>
              <a:ext uri="{FF2B5EF4-FFF2-40B4-BE49-F238E27FC236}">
                <a16:creationId xmlns:a16="http://schemas.microsoft.com/office/drawing/2014/main" id="{AB841D13-D49D-4FA0-BC4F-17B2D9018353}"/>
              </a:ext>
            </a:extLst>
          </p:cNvPr>
          <p:cNvGrpSpPr/>
          <p:nvPr/>
        </p:nvGrpSpPr>
        <p:grpSpPr>
          <a:xfrm rot="16775905">
            <a:off x="8422533" y="2149519"/>
            <a:ext cx="681410" cy="606787"/>
            <a:chOff x="8479002" y="1392701"/>
            <a:chExt cx="681410" cy="606787"/>
          </a:xfrm>
        </p:grpSpPr>
        <p:sp>
          <p:nvSpPr>
            <p:cNvPr id="50" name="Oval 49">
              <a:extLst>
                <a:ext uri="{FF2B5EF4-FFF2-40B4-BE49-F238E27FC236}">
                  <a16:creationId xmlns:a16="http://schemas.microsoft.com/office/drawing/2014/main" id="{596E9FE7-4D87-4693-9343-37B43226DE7F}"/>
                </a:ext>
              </a:extLst>
            </p:cNvPr>
            <p:cNvSpPr/>
            <p:nvPr/>
          </p:nvSpPr>
          <p:spPr>
            <a:xfrm>
              <a:off x="8814816" y="139270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50">
              <a:extLst>
                <a:ext uri="{FF2B5EF4-FFF2-40B4-BE49-F238E27FC236}">
                  <a16:creationId xmlns:a16="http://schemas.microsoft.com/office/drawing/2014/main" id="{8852699E-2CA0-4CBE-BB1A-685CFF790F82}"/>
                </a:ext>
              </a:extLst>
            </p:cNvPr>
            <p:cNvCxnSpPr>
              <a:cxnSpLocks/>
            </p:cNvCxnSpPr>
            <p:nvPr/>
          </p:nvCxnSpPr>
          <p:spPr>
            <a:xfrm flipH="1">
              <a:off x="8522208" y="1692241"/>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6AAA14-08A3-4091-A87B-FA65252EF38D}"/>
                </a:ext>
              </a:extLst>
            </p:cNvPr>
            <p:cNvCxnSpPr>
              <a:cxnSpLocks/>
            </p:cNvCxnSpPr>
            <p:nvPr/>
          </p:nvCxnSpPr>
          <p:spPr>
            <a:xfrm flipH="1">
              <a:off x="8479002" y="1617866"/>
              <a:ext cx="306643" cy="26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A4BC737F-1FC2-447E-86D5-F5AEB79B176E}"/>
                </a:ext>
              </a:extLst>
            </p:cNvPr>
            <p:cNvCxnSpPr>
              <a:cxnSpLocks/>
            </p:cNvCxnSpPr>
            <p:nvPr/>
          </p:nvCxnSpPr>
          <p:spPr>
            <a:xfrm flipH="1">
              <a:off x="8622241" y="1734913"/>
              <a:ext cx="306643" cy="264575"/>
            </a:xfrm>
            <a:prstGeom prst="line">
              <a:avLst/>
            </a:prstGeom>
          </p:spPr>
          <p:style>
            <a:lnRef idx="1">
              <a:schemeClr val="accent1"/>
            </a:lnRef>
            <a:fillRef idx="0">
              <a:schemeClr val="accent1"/>
            </a:fillRef>
            <a:effectRef idx="0">
              <a:schemeClr val="accent1"/>
            </a:effectRef>
            <a:fontRef idx="minor">
              <a:schemeClr val="tx1"/>
            </a:fontRef>
          </p:style>
        </p:cxnSp>
      </p:grpSp>
      <p:sp>
        <p:nvSpPr>
          <p:cNvPr id="55" name="Oval 54">
            <a:extLst>
              <a:ext uri="{FF2B5EF4-FFF2-40B4-BE49-F238E27FC236}">
                <a16:creationId xmlns:a16="http://schemas.microsoft.com/office/drawing/2014/main" id="{DDBFDB4E-C20D-4A7F-84D2-D08303A83C92}"/>
              </a:ext>
            </a:extLst>
          </p:cNvPr>
          <p:cNvSpPr/>
          <p:nvPr/>
        </p:nvSpPr>
        <p:spPr>
          <a:xfrm>
            <a:off x="7806793" y="4465509"/>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4E234AA9-AF97-423B-A94F-AF2679A3961B}"/>
              </a:ext>
            </a:extLst>
          </p:cNvPr>
          <p:cNvSpPr/>
          <p:nvPr/>
        </p:nvSpPr>
        <p:spPr>
          <a:xfrm>
            <a:off x="8155347" y="4334355"/>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CDDC1D72-5C87-4503-9383-8B4547463BB1}"/>
              </a:ext>
            </a:extLst>
          </p:cNvPr>
          <p:cNvSpPr/>
          <p:nvPr/>
        </p:nvSpPr>
        <p:spPr>
          <a:xfrm>
            <a:off x="8449886" y="448100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CB37CC99-B197-49D9-A891-B4F56B0BA9DF}"/>
              </a:ext>
            </a:extLst>
          </p:cNvPr>
          <p:cNvSpPr/>
          <p:nvPr/>
        </p:nvSpPr>
        <p:spPr>
          <a:xfrm>
            <a:off x="8832604" y="448100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EB584071-279F-4E6B-87EB-9E488FD93C34}"/>
              </a:ext>
            </a:extLst>
          </p:cNvPr>
          <p:cNvSpPr/>
          <p:nvPr/>
        </p:nvSpPr>
        <p:spPr>
          <a:xfrm>
            <a:off x="8612722" y="4223983"/>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DCB32FF6-97B5-4997-8EEA-DCB29966B488}"/>
              </a:ext>
            </a:extLst>
          </p:cNvPr>
          <p:cNvSpPr/>
          <p:nvPr/>
        </p:nvSpPr>
        <p:spPr>
          <a:xfrm>
            <a:off x="9235440" y="448100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A2D05794-E427-4ADC-980B-9899B3C090A5}"/>
              </a:ext>
            </a:extLst>
          </p:cNvPr>
          <p:cNvSpPr/>
          <p:nvPr/>
        </p:nvSpPr>
        <p:spPr>
          <a:xfrm>
            <a:off x="9783089" y="446239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0C38EFB6-675F-49AB-9980-865A41CB7010}"/>
              </a:ext>
            </a:extLst>
          </p:cNvPr>
          <p:cNvSpPr/>
          <p:nvPr/>
        </p:nvSpPr>
        <p:spPr>
          <a:xfrm>
            <a:off x="10278455" y="4451747"/>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6DFDDABE-970F-45AF-8407-695CD398D039}"/>
              </a:ext>
            </a:extLst>
          </p:cNvPr>
          <p:cNvSpPr/>
          <p:nvPr/>
        </p:nvSpPr>
        <p:spPr>
          <a:xfrm>
            <a:off x="10039448" y="4223983"/>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B0D0F15F-987B-4DE2-9227-BDEEF2A8C175}"/>
              </a:ext>
            </a:extLst>
          </p:cNvPr>
          <p:cNvSpPr txBox="1"/>
          <p:nvPr/>
        </p:nvSpPr>
        <p:spPr>
          <a:xfrm>
            <a:off x="950020" y="2803019"/>
            <a:ext cx="5928822" cy="3046988"/>
          </a:xfrm>
          <a:prstGeom prst="rect">
            <a:avLst/>
          </a:prstGeom>
          <a:noFill/>
        </p:spPr>
        <p:txBody>
          <a:bodyPr wrap="square" rtlCol="0">
            <a:spAutoFit/>
          </a:bodyPr>
          <a:lstStyle/>
          <a:p>
            <a:r>
              <a:rPr lang="en-US" sz="2400" dirty="0"/>
              <a:t>As the average temperature drops, some of the molecules will have a temperature below the average.  At some point some of the molecules will lose enough kinetic energy and will stop bouncing around the container.  They will fall to the bottom of the container and begin to condense with other cooler molecules. </a:t>
            </a:r>
          </a:p>
        </p:txBody>
      </p:sp>
      <p:sp>
        <p:nvSpPr>
          <p:cNvPr id="24" name="Slide Number Placeholder 23">
            <a:extLst>
              <a:ext uri="{FF2B5EF4-FFF2-40B4-BE49-F238E27FC236}">
                <a16:creationId xmlns:a16="http://schemas.microsoft.com/office/drawing/2014/main" id="{0D470E48-09D2-4B25-92EF-44A2E8B576B6}"/>
              </a:ext>
            </a:extLst>
          </p:cNvPr>
          <p:cNvSpPr>
            <a:spLocks noGrp="1"/>
          </p:cNvSpPr>
          <p:nvPr>
            <p:ph type="sldNum" sz="quarter" idx="12"/>
          </p:nvPr>
        </p:nvSpPr>
        <p:spPr/>
        <p:txBody>
          <a:bodyPr/>
          <a:lstStyle/>
          <a:p>
            <a:fld id="{2715E91D-079E-40E7-A773-F6648BADBF08}" type="slidenum">
              <a:rPr lang="en-US" smtClean="0"/>
              <a:t>7</a:t>
            </a:fld>
            <a:endParaRPr lang="en-US"/>
          </a:p>
        </p:txBody>
      </p:sp>
    </p:spTree>
    <p:extLst>
      <p:ext uri="{BB962C8B-B14F-4D97-AF65-F5344CB8AC3E}">
        <p14:creationId xmlns:p14="http://schemas.microsoft.com/office/powerpoint/2010/main" val="263539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70CA8F-2D87-4687-9F57-088DB23D1D1C}"/>
              </a:ext>
            </a:extLst>
          </p:cNvPr>
          <p:cNvSpPr txBox="1"/>
          <p:nvPr/>
        </p:nvSpPr>
        <p:spPr>
          <a:xfrm>
            <a:off x="3031587" y="225081"/>
            <a:ext cx="6128825" cy="584775"/>
          </a:xfrm>
          <a:prstGeom prst="rect">
            <a:avLst/>
          </a:prstGeom>
          <a:noFill/>
        </p:spPr>
        <p:txBody>
          <a:bodyPr wrap="square" rtlCol="0">
            <a:spAutoFit/>
          </a:bodyPr>
          <a:lstStyle/>
          <a:p>
            <a:pPr algn="ctr"/>
            <a:r>
              <a:rPr lang="en-US" sz="3200" dirty="0"/>
              <a:t>Liquid State</a:t>
            </a:r>
          </a:p>
        </p:txBody>
      </p:sp>
      <p:grpSp>
        <p:nvGrpSpPr>
          <p:cNvPr id="68" name="Group 67">
            <a:extLst>
              <a:ext uri="{FF2B5EF4-FFF2-40B4-BE49-F238E27FC236}">
                <a16:creationId xmlns:a16="http://schemas.microsoft.com/office/drawing/2014/main" id="{C72E9E92-238C-4955-A4AD-AAD81C153EF3}"/>
              </a:ext>
            </a:extLst>
          </p:cNvPr>
          <p:cNvGrpSpPr/>
          <p:nvPr/>
        </p:nvGrpSpPr>
        <p:grpSpPr>
          <a:xfrm>
            <a:off x="7699248" y="2286000"/>
            <a:ext cx="3072384" cy="2566416"/>
            <a:chOff x="6675120" y="2286000"/>
            <a:chExt cx="3072384" cy="2566416"/>
          </a:xfrm>
        </p:grpSpPr>
        <p:cxnSp>
          <p:nvCxnSpPr>
            <p:cNvPr id="69" name="Straight Connector 68">
              <a:extLst>
                <a:ext uri="{FF2B5EF4-FFF2-40B4-BE49-F238E27FC236}">
                  <a16:creationId xmlns:a16="http://schemas.microsoft.com/office/drawing/2014/main" id="{B89DA480-A30D-43F9-AB0D-6E0CB156C2B3}"/>
                </a:ext>
              </a:extLst>
            </p:cNvPr>
            <p:cNvCxnSpPr>
              <a:cxnSpLocks/>
            </p:cNvCxnSpPr>
            <p:nvPr/>
          </p:nvCxnSpPr>
          <p:spPr>
            <a:xfrm>
              <a:off x="6711696" y="2286000"/>
              <a:ext cx="0" cy="25481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93EE082A-9654-4F03-9826-691222B2513B}"/>
                </a:ext>
              </a:extLst>
            </p:cNvPr>
            <p:cNvCxnSpPr>
              <a:cxnSpLocks/>
            </p:cNvCxnSpPr>
            <p:nvPr/>
          </p:nvCxnSpPr>
          <p:spPr>
            <a:xfrm>
              <a:off x="6675120" y="4834128"/>
              <a:ext cx="307238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DE8014D5-2D5C-4070-85F8-6FFA833D7139}"/>
                </a:ext>
              </a:extLst>
            </p:cNvPr>
            <p:cNvCxnSpPr>
              <a:cxnSpLocks/>
            </p:cNvCxnSpPr>
            <p:nvPr/>
          </p:nvCxnSpPr>
          <p:spPr>
            <a:xfrm>
              <a:off x="9729216" y="2304288"/>
              <a:ext cx="0" cy="25481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2" name="Oval 111">
            <a:extLst>
              <a:ext uri="{FF2B5EF4-FFF2-40B4-BE49-F238E27FC236}">
                <a16:creationId xmlns:a16="http://schemas.microsoft.com/office/drawing/2014/main" id="{ADF740AA-57F6-4784-BE8D-C2B7DB1952A7}"/>
              </a:ext>
            </a:extLst>
          </p:cNvPr>
          <p:cNvSpPr/>
          <p:nvPr/>
        </p:nvSpPr>
        <p:spPr>
          <a:xfrm>
            <a:off x="7806793" y="4465509"/>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1CFF420A-464E-4DCE-86E0-66E0C750FB7B}"/>
              </a:ext>
            </a:extLst>
          </p:cNvPr>
          <p:cNvSpPr/>
          <p:nvPr/>
        </p:nvSpPr>
        <p:spPr>
          <a:xfrm>
            <a:off x="8155347" y="4334355"/>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a:extLst>
              <a:ext uri="{FF2B5EF4-FFF2-40B4-BE49-F238E27FC236}">
                <a16:creationId xmlns:a16="http://schemas.microsoft.com/office/drawing/2014/main" id="{B1EC1C80-32A6-4A43-B2C2-7D3E3CB6257B}"/>
              </a:ext>
            </a:extLst>
          </p:cNvPr>
          <p:cNvSpPr/>
          <p:nvPr/>
        </p:nvSpPr>
        <p:spPr>
          <a:xfrm>
            <a:off x="8449886" y="448100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a:extLst>
              <a:ext uri="{FF2B5EF4-FFF2-40B4-BE49-F238E27FC236}">
                <a16:creationId xmlns:a16="http://schemas.microsoft.com/office/drawing/2014/main" id="{693B73DD-8DB1-4481-AFA5-1A963B8DA547}"/>
              </a:ext>
            </a:extLst>
          </p:cNvPr>
          <p:cNvSpPr/>
          <p:nvPr/>
        </p:nvSpPr>
        <p:spPr>
          <a:xfrm>
            <a:off x="8832604" y="448100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a:extLst>
              <a:ext uri="{FF2B5EF4-FFF2-40B4-BE49-F238E27FC236}">
                <a16:creationId xmlns:a16="http://schemas.microsoft.com/office/drawing/2014/main" id="{84C9710E-7345-418F-A142-74CFFB11E7D9}"/>
              </a:ext>
            </a:extLst>
          </p:cNvPr>
          <p:cNvSpPr/>
          <p:nvPr/>
        </p:nvSpPr>
        <p:spPr>
          <a:xfrm>
            <a:off x="8612722" y="4223983"/>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1A05A469-AFC4-43C3-AF48-4BE6F40C9316}"/>
              </a:ext>
            </a:extLst>
          </p:cNvPr>
          <p:cNvSpPr/>
          <p:nvPr/>
        </p:nvSpPr>
        <p:spPr>
          <a:xfrm>
            <a:off x="9235440" y="448100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a:extLst>
              <a:ext uri="{FF2B5EF4-FFF2-40B4-BE49-F238E27FC236}">
                <a16:creationId xmlns:a16="http://schemas.microsoft.com/office/drawing/2014/main" id="{6350997E-4F41-48B5-9791-2FAB7E82FF12}"/>
              </a:ext>
            </a:extLst>
          </p:cNvPr>
          <p:cNvSpPr/>
          <p:nvPr/>
        </p:nvSpPr>
        <p:spPr>
          <a:xfrm>
            <a:off x="9783089" y="446239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a:extLst>
              <a:ext uri="{FF2B5EF4-FFF2-40B4-BE49-F238E27FC236}">
                <a16:creationId xmlns:a16="http://schemas.microsoft.com/office/drawing/2014/main" id="{C69CA186-1E5D-455E-9D3E-018AF56B0EAD}"/>
              </a:ext>
            </a:extLst>
          </p:cNvPr>
          <p:cNvSpPr/>
          <p:nvPr/>
        </p:nvSpPr>
        <p:spPr>
          <a:xfrm>
            <a:off x="10278455" y="4451747"/>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FB060096-B334-4DEA-B09B-2AA552946D78}"/>
              </a:ext>
            </a:extLst>
          </p:cNvPr>
          <p:cNvSpPr/>
          <p:nvPr/>
        </p:nvSpPr>
        <p:spPr>
          <a:xfrm>
            <a:off x="10039448" y="4223983"/>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a:extLst>
              <a:ext uri="{FF2B5EF4-FFF2-40B4-BE49-F238E27FC236}">
                <a16:creationId xmlns:a16="http://schemas.microsoft.com/office/drawing/2014/main" id="{F7953191-66FB-4C9B-8C95-47A0BF1311DA}"/>
              </a:ext>
            </a:extLst>
          </p:cNvPr>
          <p:cNvSpPr/>
          <p:nvPr/>
        </p:nvSpPr>
        <p:spPr>
          <a:xfrm>
            <a:off x="7849465" y="4087557"/>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a:extLst>
              <a:ext uri="{FF2B5EF4-FFF2-40B4-BE49-F238E27FC236}">
                <a16:creationId xmlns:a16="http://schemas.microsoft.com/office/drawing/2014/main" id="{F0FFF97F-56F1-4B3A-A9D3-9BBCEEE2B162}"/>
              </a:ext>
            </a:extLst>
          </p:cNvPr>
          <p:cNvSpPr/>
          <p:nvPr/>
        </p:nvSpPr>
        <p:spPr>
          <a:xfrm>
            <a:off x="8144868" y="3844468"/>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a:extLst>
              <a:ext uri="{FF2B5EF4-FFF2-40B4-BE49-F238E27FC236}">
                <a16:creationId xmlns:a16="http://schemas.microsoft.com/office/drawing/2014/main" id="{7E627506-2BB6-456D-AF68-1B44B6725090}"/>
              </a:ext>
            </a:extLst>
          </p:cNvPr>
          <p:cNvSpPr/>
          <p:nvPr/>
        </p:nvSpPr>
        <p:spPr>
          <a:xfrm>
            <a:off x="8364693" y="4047422"/>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a:extLst>
              <a:ext uri="{FF2B5EF4-FFF2-40B4-BE49-F238E27FC236}">
                <a16:creationId xmlns:a16="http://schemas.microsoft.com/office/drawing/2014/main" id="{5FF97191-361B-4BD1-AA62-BE2392D203A4}"/>
              </a:ext>
            </a:extLst>
          </p:cNvPr>
          <p:cNvSpPr/>
          <p:nvPr/>
        </p:nvSpPr>
        <p:spPr>
          <a:xfrm>
            <a:off x="9002590" y="4233970"/>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a:extLst>
              <a:ext uri="{FF2B5EF4-FFF2-40B4-BE49-F238E27FC236}">
                <a16:creationId xmlns:a16="http://schemas.microsoft.com/office/drawing/2014/main" id="{A0009901-6327-439C-8133-8A1680745462}"/>
              </a:ext>
            </a:extLst>
          </p:cNvPr>
          <p:cNvSpPr/>
          <p:nvPr/>
        </p:nvSpPr>
        <p:spPr>
          <a:xfrm>
            <a:off x="8784139" y="3956428"/>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a:extLst>
              <a:ext uri="{FF2B5EF4-FFF2-40B4-BE49-F238E27FC236}">
                <a16:creationId xmlns:a16="http://schemas.microsoft.com/office/drawing/2014/main" id="{AC2B6FCD-B99D-4CE3-B4FC-232E9358897D}"/>
              </a:ext>
            </a:extLst>
          </p:cNvPr>
          <p:cNvSpPr/>
          <p:nvPr/>
        </p:nvSpPr>
        <p:spPr>
          <a:xfrm>
            <a:off x="9483410" y="4304544"/>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a:extLst>
              <a:ext uri="{FF2B5EF4-FFF2-40B4-BE49-F238E27FC236}">
                <a16:creationId xmlns:a16="http://schemas.microsoft.com/office/drawing/2014/main" id="{546290F6-0659-4E23-B655-B7F821DBFBB6}"/>
              </a:ext>
            </a:extLst>
          </p:cNvPr>
          <p:cNvSpPr/>
          <p:nvPr/>
        </p:nvSpPr>
        <p:spPr>
          <a:xfrm>
            <a:off x="9258316" y="4013144"/>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D7858C1A-36DE-45F3-8A7B-E4BFE007A795}"/>
              </a:ext>
            </a:extLst>
          </p:cNvPr>
          <p:cNvSpPr/>
          <p:nvPr/>
        </p:nvSpPr>
        <p:spPr>
          <a:xfrm>
            <a:off x="10284716" y="3947198"/>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id="{12077B87-3EDD-4BDF-B086-2537C96837C0}"/>
              </a:ext>
            </a:extLst>
          </p:cNvPr>
          <p:cNvSpPr/>
          <p:nvPr/>
        </p:nvSpPr>
        <p:spPr>
          <a:xfrm>
            <a:off x="9751816" y="406494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a:extLst>
              <a:ext uri="{FF2B5EF4-FFF2-40B4-BE49-F238E27FC236}">
                <a16:creationId xmlns:a16="http://schemas.microsoft.com/office/drawing/2014/main" id="{E834FDD8-D138-429B-8515-3D709E11E19F}"/>
              </a:ext>
            </a:extLst>
          </p:cNvPr>
          <p:cNvSpPr/>
          <p:nvPr/>
        </p:nvSpPr>
        <p:spPr>
          <a:xfrm>
            <a:off x="7849465" y="3630357"/>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46A3AA1D-8B10-4790-84CD-02DDEA9C78BC}"/>
              </a:ext>
            </a:extLst>
          </p:cNvPr>
          <p:cNvSpPr/>
          <p:nvPr/>
        </p:nvSpPr>
        <p:spPr>
          <a:xfrm>
            <a:off x="8198019" y="3499203"/>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341C3EB5-DF9C-4106-9D09-0C310C1C0546}"/>
              </a:ext>
            </a:extLst>
          </p:cNvPr>
          <p:cNvSpPr/>
          <p:nvPr/>
        </p:nvSpPr>
        <p:spPr>
          <a:xfrm>
            <a:off x="8492558" y="3645854"/>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a:extLst>
              <a:ext uri="{FF2B5EF4-FFF2-40B4-BE49-F238E27FC236}">
                <a16:creationId xmlns:a16="http://schemas.microsoft.com/office/drawing/2014/main" id="{A0E65116-C405-4E70-B1AF-555FFC8A44F1}"/>
              </a:ext>
            </a:extLst>
          </p:cNvPr>
          <p:cNvSpPr/>
          <p:nvPr/>
        </p:nvSpPr>
        <p:spPr>
          <a:xfrm>
            <a:off x="8875276" y="3645854"/>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177F5A27-F777-47A7-B749-F578EA961F15}"/>
              </a:ext>
            </a:extLst>
          </p:cNvPr>
          <p:cNvSpPr/>
          <p:nvPr/>
        </p:nvSpPr>
        <p:spPr>
          <a:xfrm>
            <a:off x="8655394" y="338883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FFAAF00E-AF0F-4F16-8B3D-396FB10E666B}"/>
              </a:ext>
            </a:extLst>
          </p:cNvPr>
          <p:cNvSpPr/>
          <p:nvPr/>
        </p:nvSpPr>
        <p:spPr>
          <a:xfrm>
            <a:off x="9278112" y="3645854"/>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a:extLst>
              <a:ext uri="{FF2B5EF4-FFF2-40B4-BE49-F238E27FC236}">
                <a16:creationId xmlns:a16="http://schemas.microsoft.com/office/drawing/2014/main" id="{404542E0-80C4-4A53-BE27-4DCB45313F3E}"/>
              </a:ext>
            </a:extLst>
          </p:cNvPr>
          <p:cNvSpPr/>
          <p:nvPr/>
        </p:nvSpPr>
        <p:spPr>
          <a:xfrm>
            <a:off x="9825761" y="3627244"/>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a:extLst>
              <a:ext uri="{FF2B5EF4-FFF2-40B4-BE49-F238E27FC236}">
                <a16:creationId xmlns:a16="http://schemas.microsoft.com/office/drawing/2014/main" id="{C6D3A07B-B8AD-4E55-AB26-CA8396A091F1}"/>
              </a:ext>
            </a:extLst>
          </p:cNvPr>
          <p:cNvSpPr/>
          <p:nvPr/>
        </p:nvSpPr>
        <p:spPr>
          <a:xfrm>
            <a:off x="10321127" y="3616595"/>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647BD200-CD59-4716-91C1-9C6B7FF6D0D7}"/>
              </a:ext>
            </a:extLst>
          </p:cNvPr>
          <p:cNvSpPr/>
          <p:nvPr/>
        </p:nvSpPr>
        <p:spPr>
          <a:xfrm>
            <a:off x="10082120" y="338883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EF374F4D-FF06-4A70-BDE4-7FDD43EDDBE6}"/>
              </a:ext>
            </a:extLst>
          </p:cNvPr>
          <p:cNvSpPr/>
          <p:nvPr/>
        </p:nvSpPr>
        <p:spPr>
          <a:xfrm>
            <a:off x="7892137" y="3252405"/>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a:extLst>
              <a:ext uri="{FF2B5EF4-FFF2-40B4-BE49-F238E27FC236}">
                <a16:creationId xmlns:a16="http://schemas.microsoft.com/office/drawing/2014/main" id="{A43F6F49-7E4B-4605-8C26-E0C025570358}"/>
              </a:ext>
            </a:extLst>
          </p:cNvPr>
          <p:cNvSpPr/>
          <p:nvPr/>
        </p:nvSpPr>
        <p:spPr>
          <a:xfrm>
            <a:off x="8260692" y="300931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a:extLst>
              <a:ext uri="{FF2B5EF4-FFF2-40B4-BE49-F238E27FC236}">
                <a16:creationId xmlns:a16="http://schemas.microsoft.com/office/drawing/2014/main" id="{EF568D9C-1E1B-452E-9A1E-CA2F977E4C48}"/>
              </a:ext>
            </a:extLst>
          </p:cNvPr>
          <p:cNvSpPr/>
          <p:nvPr/>
        </p:nvSpPr>
        <p:spPr>
          <a:xfrm>
            <a:off x="8407365" y="3212270"/>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a:extLst>
              <a:ext uri="{FF2B5EF4-FFF2-40B4-BE49-F238E27FC236}">
                <a16:creationId xmlns:a16="http://schemas.microsoft.com/office/drawing/2014/main" id="{D9CA7FD6-17D8-4B96-91E1-07C809DCCA8E}"/>
              </a:ext>
            </a:extLst>
          </p:cNvPr>
          <p:cNvSpPr/>
          <p:nvPr/>
        </p:nvSpPr>
        <p:spPr>
          <a:xfrm>
            <a:off x="9045262" y="3398818"/>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a:extLst>
              <a:ext uri="{FF2B5EF4-FFF2-40B4-BE49-F238E27FC236}">
                <a16:creationId xmlns:a16="http://schemas.microsoft.com/office/drawing/2014/main" id="{0BA296C4-C796-448C-866A-D321AA7E94BE}"/>
              </a:ext>
            </a:extLst>
          </p:cNvPr>
          <p:cNvSpPr/>
          <p:nvPr/>
        </p:nvSpPr>
        <p:spPr>
          <a:xfrm>
            <a:off x="8863387" y="312127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a:extLst>
              <a:ext uri="{FF2B5EF4-FFF2-40B4-BE49-F238E27FC236}">
                <a16:creationId xmlns:a16="http://schemas.microsoft.com/office/drawing/2014/main" id="{240C98E2-543B-4989-B49B-1FD1DEC29824}"/>
              </a:ext>
            </a:extLst>
          </p:cNvPr>
          <p:cNvSpPr/>
          <p:nvPr/>
        </p:nvSpPr>
        <p:spPr>
          <a:xfrm>
            <a:off x="9526082" y="3469392"/>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a:extLst>
              <a:ext uri="{FF2B5EF4-FFF2-40B4-BE49-F238E27FC236}">
                <a16:creationId xmlns:a16="http://schemas.microsoft.com/office/drawing/2014/main" id="{C00E5985-CD3B-44DC-81E2-75307EB207CB}"/>
              </a:ext>
            </a:extLst>
          </p:cNvPr>
          <p:cNvSpPr/>
          <p:nvPr/>
        </p:nvSpPr>
        <p:spPr>
          <a:xfrm>
            <a:off x="9337564" y="3177992"/>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a:extLst>
              <a:ext uri="{FF2B5EF4-FFF2-40B4-BE49-F238E27FC236}">
                <a16:creationId xmlns:a16="http://schemas.microsoft.com/office/drawing/2014/main" id="{CEAD65FD-B22A-4E5F-9488-71FE1AF949C5}"/>
              </a:ext>
            </a:extLst>
          </p:cNvPr>
          <p:cNvSpPr/>
          <p:nvPr/>
        </p:nvSpPr>
        <p:spPr>
          <a:xfrm>
            <a:off x="10290812" y="311204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a:extLst>
              <a:ext uri="{FF2B5EF4-FFF2-40B4-BE49-F238E27FC236}">
                <a16:creationId xmlns:a16="http://schemas.microsoft.com/office/drawing/2014/main" id="{C565F47D-1F15-443B-912D-000A1F8E3629}"/>
              </a:ext>
            </a:extLst>
          </p:cNvPr>
          <p:cNvSpPr/>
          <p:nvPr/>
        </p:nvSpPr>
        <p:spPr>
          <a:xfrm>
            <a:off x="9794488" y="3229789"/>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TextBox 169">
            <a:extLst>
              <a:ext uri="{FF2B5EF4-FFF2-40B4-BE49-F238E27FC236}">
                <a16:creationId xmlns:a16="http://schemas.microsoft.com/office/drawing/2014/main" id="{6FBE3C37-96E1-4728-AB25-EA409F419CD6}"/>
              </a:ext>
            </a:extLst>
          </p:cNvPr>
          <p:cNvSpPr txBox="1"/>
          <p:nvPr/>
        </p:nvSpPr>
        <p:spPr>
          <a:xfrm>
            <a:off x="928739" y="1978569"/>
            <a:ext cx="5908906" cy="2677656"/>
          </a:xfrm>
          <a:prstGeom prst="rect">
            <a:avLst/>
          </a:prstGeom>
          <a:noFill/>
        </p:spPr>
        <p:txBody>
          <a:bodyPr wrap="square" rtlCol="0">
            <a:spAutoFit/>
          </a:bodyPr>
          <a:lstStyle/>
          <a:p>
            <a:r>
              <a:rPr lang="en-US" sz="2400" dirty="0"/>
              <a:t>As the average temperature of the water continues to decrease, more and more molecules will stop bouncing around the container.  Eventually they will all condense to the bottom, but the will still have some kinetic energy and thus they will not be well organized.</a:t>
            </a:r>
          </a:p>
        </p:txBody>
      </p:sp>
      <p:sp>
        <p:nvSpPr>
          <p:cNvPr id="171" name="Slide Number Placeholder 170">
            <a:extLst>
              <a:ext uri="{FF2B5EF4-FFF2-40B4-BE49-F238E27FC236}">
                <a16:creationId xmlns:a16="http://schemas.microsoft.com/office/drawing/2014/main" id="{1BB0CB90-F03B-4D78-9282-89E5D80CD3DB}"/>
              </a:ext>
            </a:extLst>
          </p:cNvPr>
          <p:cNvSpPr>
            <a:spLocks noGrp="1"/>
          </p:cNvSpPr>
          <p:nvPr>
            <p:ph type="sldNum" sz="quarter" idx="12"/>
          </p:nvPr>
        </p:nvSpPr>
        <p:spPr/>
        <p:txBody>
          <a:bodyPr/>
          <a:lstStyle/>
          <a:p>
            <a:fld id="{2715E91D-079E-40E7-A773-F6648BADBF08}" type="slidenum">
              <a:rPr lang="en-US" smtClean="0"/>
              <a:t>8</a:t>
            </a:fld>
            <a:endParaRPr lang="en-US"/>
          </a:p>
        </p:txBody>
      </p:sp>
    </p:spTree>
    <p:extLst>
      <p:ext uri="{BB962C8B-B14F-4D97-AF65-F5344CB8AC3E}">
        <p14:creationId xmlns:p14="http://schemas.microsoft.com/office/powerpoint/2010/main" val="1031507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70CA8F-2D87-4687-9F57-088DB23D1D1C}"/>
              </a:ext>
            </a:extLst>
          </p:cNvPr>
          <p:cNvSpPr txBox="1"/>
          <p:nvPr/>
        </p:nvSpPr>
        <p:spPr>
          <a:xfrm>
            <a:off x="3031587" y="225081"/>
            <a:ext cx="6128825" cy="584775"/>
          </a:xfrm>
          <a:prstGeom prst="rect">
            <a:avLst/>
          </a:prstGeom>
          <a:noFill/>
        </p:spPr>
        <p:txBody>
          <a:bodyPr wrap="square" rtlCol="0">
            <a:spAutoFit/>
          </a:bodyPr>
          <a:lstStyle/>
          <a:p>
            <a:pPr algn="ctr"/>
            <a:r>
              <a:rPr lang="en-US" sz="3200" dirty="0"/>
              <a:t>Freezing – Liquid to Solid</a:t>
            </a:r>
          </a:p>
        </p:txBody>
      </p:sp>
      <p:sp>
        <p:nvSpPr>
          <p:cNvPr id="4" name="TextBox 3">
            <a:extLst>
              <a:ext uri="{FF2B5EF4-FFF2-40B4-BE49-F238E27FC236}">
                <a16:creationId xmlns:a16="http://schemas.microsoft.com/office/drawing/2014/main" id="{463185D5-BDF6-4011-9E2C-85BD4A32D900}"/>
              </a:ext>
            </a:extLst>
          </p:cNvPr>
          <p:cNvSpPr txBox="1"/>
          <p:nvPr/>
        </p:nvSpPr>
        <p:spPr>
          <a:xfrm>
            <a:off x="868451" y="1043801"/>
            <a:ext cx="5817271" cy="3785652"/>
          </a:xfrm>
          <a:prstGeom prst="rect">
            <a:avLst/>
          </a:prstGeom>
          <a:noFill/>
        </p:spPr>
        <p:txBody>
          <a:bodyPr wrap="square" rtlCol="0">
            <a:spAutoFit/>
          </a:bodyPr>
          <a:lstStyle/>
          <a:p>
            <a:r>
              <a:rPr lang="en-US" sz="2400" dirty="0"/>
              <a:t>During </a:t>
            </a:r>
            <a:r>
              <a:rPr lang="en-US" sz="2400" b="1" dirty="0"/>
              <a:t>freezing</a:t>
            </a:r>
            <a:r>
              <a:rPr lang="en-US" sz="2400" dirty="0"/>
              <a:t> more kinetic energy is lost and the molecules begin to organize themselves into crystals.  This is depicted by the orderly stack of molecules on the left and right side of the diagram.  </a:t>
            </a:r>
          </a:p>
          <a:p>
            <a:endParaRPr lang="en-US" sz="2400" dirty="0"/>
          </a:p>
          <a:p>
            <a:r>
              <a:rPr lang="en-US" sz="2400" dirty="0"/>
              <a:t>This crystallization will generally happen towards outer fringes of the volume first.  The water will then solidify moving towards the center of the water mass.</a:t>
            </a:r>
          </a:p>
        </p:txBody>
      </p:sp>
      <p:grpSp>
        <p:nvGrpSpPr>
          <p:cNvPr id="57" name="Group 56">
            <a:extLst>
              <a:ext uri="{FF2B5EF4-FFF2-40B4-BE49-F238E27FC236}">
                <a16:creationId xmlns:a16="http://schemas.microsoft.com/office/drawing/2014/main" id="{D9A909A6-58AB-4DEA-8C9B-22E818EB18E2}"/>
              </a:ext>
            </a:extLst>
          </p:cNvPr>
          <p:cNvGrpSpPr/>
          <p:nvPr/>
        </p:nvGrpSpPr>
        <p:grpSpPr>
          <a:xfrm>
            <a:off x="7699248" y="2286000"/>
            <a:ext cx="3072384" cy="2566416"/>
            <a:chOff x="6675120" y="2286000"/>
            <a:chExt cx="3072384" cy="2566416"/>
          </a:xfrm>
        </p:grpSpPr>
        <p:cxnSp>
          <p:nvCxnSpPr>
            <p:cNvPr id="58" name="Straight Connector 57">
              <a:extLst>
                <a:ext uri="{FF2B5EF4-FFF2-40B4-BE49-F238E27FC236}">
                  <a16:creationId xmlns:a16="http://schemas.microsoft.com/office/drawing/2014/main" id="{2B6BD69B-C2E7-4C53-B587-E64633007B10}"/>
                </a:ext>
              </a:extLst>
            </p:cNvPr>
            <p:cNvCxnSpPr>
              <a:cxnSpLocks/>
            </p:cNvCxnSpPr>
            <p:nvPr/>
          </p:nvCxnSpPr>
          <p:spPr>
            <a:xfrm>
              <a:off x="6711696" y="2286000"/>
              <a:ext cx="0" cy="25481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4A55030-88FC-4442-BC2C-6C3FBC4C1559}"/>
                </a:ext>
              </a:extLst>
            </p:cNvPr>
            <p:cNvCxnSpPr>
              <a:cxnSpLocks/>
            </p:cNvCxnSpPr>
            <p:nvPr/>
          </p:nvCxnSpPr>
          <p:spPr>
            <a:xfrm>
              <a:off x="6675120" y="4834128"/>
              <a:ext cx="307238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5A1AE6F-4877-4A2B-AD09-317667DC757A}"/>
                </a:ext>
              </a:extLst>
            </p:cNvPr>
            <p:cNvCxnSpPr>
              <a:cxnSpLocks/>
            </p:cNvCxnSpPr>
            <p:nvPr/>
          </p:nvCxnSpPr>
          <p:spPr>
            <a:xfrm>
              <a:off x="9729216" y="2304288"/>
              <a:ext cx="0" cy="25481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9" name="Oval 68">
            <a:extLst>
              <a:ext uri="{FF2B5EF4-FFF2-40B4-BE49-F238E27FC236}">
                <a16:creationId xmlns:a16="http://schemas.microsoft.com/office/drawing/2014/main" id="{E3382A46-16A8-46BE-9B5C-61A6F8A68172}"/>
              </a:ext>
            </a:extLst>
          </p:cNvPr>
          <p:cNvSpPr/>
          <p:nvPr/>
        </p:nvSpPr>
        <p:spPr>
          <a:xfrm>
            <a:off x="7788505" y="4479577"/>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CB90BA0-F48C-4F52-8256-F7956F1CAB30}"/>
              </a:ext>
            </a:extLst>
          </p:cNvPr>
          <p:cNvSpPr/>
          <p:nvPr/>
        </p:nvSpPr>
        <p:spPr>
          <a:xfrm>
            <a:off x="8173635" y="4480659"/>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A4DCDED9-6865-4CBE-9149-A45F79EB568B}"/>
              </a:ext>
            </a:extLst>
          </p:cNvPr>
          <p:cNvSpPr/>
          <p:nvPr/>
        </p:nvSpPr>
        <p:spPr>
          <a:xfrm>
            <a:off x="8174743" y="380658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8134237B-79A7-4AFC-8DDA-FE2500361D91}"/>
              </a:ext>
            </a:extLst>
          </p:cNvPr>
          <p:cNvSpPr/>
          <p:nvPr/>
        </p:nvSpPr>
        <p:spPr>
          <a:xfrm>
            <a:off x="8747785" y="446545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8CD990EF-0ACB-46DA-AD8F-C7EE474A32A0}"/>
              </a:ext>
            </a:extLst>
          </p:cNvPr>
          <p:cNvSpPr/>
          <p:nvPr/>
        </p:nvSpPr>
        <p:spPr>
          <a:xfrm>
            <a:off x="8631644" y="4060108"/>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170760B3-A35A-479D-9290-224950346F6D}"/>
              </a:ext>
            </a:extLst>
          </p:cNvPr>
          <p:cNvSpPr/>
          <p:nvPr/>
        </p:nvSpPr>
        <p:spPr>
          <a:xfrm>
            <a:off x="9235440" y="448100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1736379C-FE27-42C5-9302-897C56A7F026}"/>
              </a:ext>
            </a:extLst>
          </p:cNvPr>
          <p:cNvSpPr/>
          <p:nvPr/>
        </p:nvSpPr>
        <p:spPr>
          <a:xfrm>
            <a:off x="10002545" y="4114924"/>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2D513F72-756D-4AC1-9732-8B6DA4634445}"/>
              </a:ext>
            </a:extLst>
          </p:cNvPr>
          <p:cNvSpPr/>
          <p:nvPr/>
        </p:nvSpPr>
        <p:spPr>
          <a:xfrm>
            <a:off x="10369895" y="4451747"/>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D852293B-09DC-41AB-9CE9-88BC3760FC4C}"/>
              </a:ext>
            </a:extLst>
          </p:cNvPr>
          <p:cNvSpPr/>
          <p:nvPr/>
        </p:nvSpPr>
        <p:spPr>
          <a:xfrm>
            <a:off x="10000233" y="4443407"/>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45C23589-65EB-42DC-8E2C-EF00EA7F13ED}"/>
              </a:ext>
            </a:extLst>
          </p:cNvPr>
          <p:cNvSpPr/>
          <p:nvPr/>
        </p:nvSpPr>
        <p:spPr>
          <a:xfrm>
            <a:off x="7794601" y="414242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18675E8B-8110-4F2F-807D-975D2C15C740}"/>
              </a:ext>
            </a:extLst>
          </p:cNvPr>
          <p:cNvSpPr/>
          <p:nvPr/>
        </p:nvSpPr>
        <p:spPr>
          <a:xfrm>
            <a:off x="8181444" y="414129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9BCA9D0A-D0A1-439F-85B2-0A55A497718D}"/>
              </a:ext>
            </a:extLst>
          </p:cNvPr>
          <p:cNvSpPr/>
          <p:nvPr/>
        </p:nvSpPr>
        <p:spPr>
          <a:xfrm>
            <a:off x="7796588" y="380407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C4266E5F-E8C3-4390-8919-9532BEF2D9A8}"/>
              </a:ext>
            </a:extLst>
          </p:cNvPr>
          <p:cNvSpPr/>
          <p:nvPr/>
        </p:nvSpPr>
        <p:spPr>
          <a:xfrm>
            <a:off x="8972735" y="4220096"/>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29DE010A-A12D-4562-92DE-6E10D565B265}"/>
              </a:ext>
            </a:extLst>
          </p:cNvPr>
          <p:cNvSpPr/>
          <p:nvPr/>
        </p:nvSpPr>
        <p:spPr>
          <a:xfrm>
            <a:off x="9991167" y="3793493"/>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C38A56BA-6551-48C7-954B-A4F6A3BAA7AD}"/>
              </a:ext>
            </a:extLst>
          </p:cNvPr>
          <p:cNvSpPr/>
          <p:nvPr/>
        </p:nvSpPr>
        <p:spPr>
          <a:xfrm>
            <a:off x="9554885" y="4259402"/>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593D81B9-956A-4009-B70C-0FFC763A2F21}"/>
              </a:ext>
            </a:extLst>
          </p:cNvPr>
          <p:cNvSpPr/>
          <p:nvPr/>
        </p:nvSpPr>
        <p:spPr>
          <a:xfrm>
            <a:off x="9240028" y="4013144"/>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76F52ED8-DEF0-4CA3-9357-CC2A8DB68241}"/>
              </a:ext>
            </a:extLst>
          </p:cNvPr>
          <p:cNvSpPr/>
          <p:nvPr/>
        </p:nvSpPr>
        <p:spPr>
          <a:xfrm>
            <a:off x="10357868" y="4111790"/>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4DCB839F-DF66-4BE9-8863-3D06AF04221B}"/>
              </a:ext>
            </a:extLst>
          </p:cNvPr>
          <p:cNvSpPr/>
          <p:nvPr/>
        </p:nvSpPr>
        <p:spPr>
          <a:xfrm>
            <a:off x="10355596" y="3781562"/>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1E15377D-0537-4CBD-87E3-2D1F0D8DCAC9}"/>
              </a:ext>
            </a:extLst>
          </p:cNvPr>
          <p:cNvSpPr/>
          <p:nvPr/>
        </p:nvSpPr>
        <p:spPr>
          <a:xfrm>
            <a:off x="8918221" y="3814927"/>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6AED3D45-C0E6-458D-8258-AA1EA42205A3}"/>
              </a:ext>
            </a:extLst>
          </p:cNvPr>
          <p:cNvSpPr/>
          <p:nvPr/>
        </p:nvSpPr>
        <p:spPr>
          <a:xfrm>
            <a:off x="8588688" y="3627521"/>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24C507EA-BD96-4654-97EC-9E66148AD2CB}"/>
              </a:ext>
            </a:extLst>
          </p:cNvPr>
          <p:cNvSpPr/>
          <p:nvPr/>
        </p:nvSpPr>
        <p:spPr>
          <a:xfrm>
            <a:off x="9278112" y="3682430"/>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F5C34FB1-54AB-4F7F-9F3D-05CFC70EC676}"/>
              </a:ext>
            </a:extLst>
          </p:cNvPr>
          <p:cNvSpPr/>
          <p:nvPr/>
        </p:nvSpPr>
        <p:spPr>
          <a:xfrm>
            <a:off x="8918221" y="3449719"/>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21E76DD9-8A5F-4BF0-9C29-1713C1160812}"/>
              </a:ext>
            </a:extLst>
          </p:cNvPr>
          <p:cNvSpPr/>
          <p:nvPr/>
        </p:nvSpPr>
        <p:spPr>
          <a:xfrm>
            <a:off x="9599773" y="3925889"/>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1F91D079-D293-43B7-A49B-6AD76AB2E3B0}"/>
              </a:ext>
            </a:extLst>
          </p:cNvPr>
          <p:cNvSpPr/>
          <p:nvPr/>
        </p:nvSpPr>
        <p:spPr>
          <a:xfrm>
            <a:off x="9638003" y="3560064"/>
            <a:ext cx="345596" cy="3080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95D9B5D5-A102-4FB4-AD89-1CA75E340AB6}"/>
              </a:ext>
            </a:extLst>
          </p:cNvPr>
          <p:cNvSpPr>
            <a:spLocks noGrp="1"/>
          </p:cNvSpPr>
          <p:nvPr>
            <p:ph type="sldNum" sz="quarter" idx="12"/>
          </p:nvPr>
        </p:nvSpPr>
        <p:spPr/>
        <p:txBody>
          <a:bodyPr/>
          <a:lstStyle/>
          <a:p>
            <a:fld id="{2715E91D-079E-40E7-A773-F6648BADBF08}" type="slidenum">
              <a:rPr lang="en-US" smtClean="0"/>
              <a:t>9</a:t>
            </a:fld>
            <a:endParaRPr lang="en-US"/>
          </a:p>
        </p:txBody>
      </p:sp>
      <p:sp>
        <p:nvSpPr>
          <p:cNvPr id="5" name="TextBox 4">
            <a:extLst>
              <a:ext uri="{FF2B5EF4-FFF2-40B4-BE49-F238E27FC236}">
                <a16:creationId xmlns:a16="http://schemas.microsoft.com/office/drawing/2014/main" id="{FB5DC295-3B28-46F6-A9E3-E73C24F7B53C}"/>
              </a:ext>
            </a:extLst>
          </p:cNvPr>
          <p:cNvSpPr txBox="1"/>
          <p:nvPr/>
        </p:nvSpPr>
        <p:spPr>
          <a:xfrm>
            <a:off x="868451" y="5347903"/>
            <a:ext cx="10034004" cy="830997"/>
          </a:xfrm>
          <a:prstGeom prst="rect">
            <a:avLst/>
          </a:prstGeom>
          <a:noFill/>
        </p:spPr>
        <p:txBody>
          <a:bodyPr wrap="square" rtlCol="0">
            <a:spAutoFit/>
          </a:bodyPr>
          <a:lstStyle/>
          <a:p>
            <a:r>
              <a:rPr lang="en-US" sz="2400" b="1" dirty="0"/>
              <a:t>Note:</a:t>
            </a:r>
            <a:r>
              <a:rPr lang="en-US" sz="2400" dirty="0"/>
              <a:t>  The molecules will always have some kinetic energy, at least until they are taken down to </a:t>
            </a:r>
            <a:r>
              <a:rPr lang="en-US" sz="2400" b="1" dirty="0"/>
              <a:t>absolute zero.</a:t>
            </a:r>
          </a:p>
        </p:txBody>
      </p:sp>
    </p:spTree>
    <p:extLst>
      <p:ext uri="{BB962C8B-B14F-4D97-AF65-F5344CB8AC3E}">
        <p14:creationId xmlns:p14="http://schemas.microsoft.com/office/powerpoint/2010/main" val="1536470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847</TotalTime>
  <Words>2215</Words>
  <Application>Microsoft Office PowerPoint</Application>
  <PresentationFormat>Widescreen</PresentationFormat>
  <Paragraphs>190</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43</cp:revision>
  <dcterms:created xsi:type="dcterms:W3CDTF">2018-11-12T03:28:01Z</dcterms:created>
  <dcterms:modified xsi:type="dcterms:W3CDTF">2018-11-15T20:56:38Z</dcterms:modified>
</cp:coreProperties>
</file>